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omments/comment19.xml" ContentType="application/vnd.openxmlformats-officedocument.presentationml.comment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omments/comment8.xml" ContentType="application/vnd.openxmlformats-officedocument.presentationml.comments+xml"/>
  <Override PartName="/ppt/comments/comment17.xml" ContentType="application/vnd.openxmlformats-officedocument.presentationml.comments+xml"/>
  <Override PartName="/ppt/comments/comment26.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comments/comment6.xml" ContentType="application/vnd.openxmlformats-officedocument.presentationml.comments+xml"/>
  <Override PartName="/ppt/comments/comment13.xml" ContentType="application/vnd.openxmlformats-officedocument.presentationml.comments+xml"/>
  <Override PartName="/ppt/comments/comment15.xml" ContentType="application/vnd.openxmlformats-officedocument.presentationml.comments+xml"/>
  <Override PartName="/ppt/comments/comment24.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comments/comment11.xml" ContentType="application/vnd.openxmlformats-officedocument.presentationml.comments+xml"/>
  <Override PartName="/ppt/comments/comment22.xml" ContentType="application/vnd.openxmlformats-officedocument.presentationml.comments+xml"/>
  <Override PartName="/ppt/commentAuthors.xml" ContentType="application/vnd.openxmlformats-officedocument.presentationml.commentAuthors+xml"/>
  <Override PartName="/ppt/comments/comment2.xml" ContentType="application/vnd.openxmlformats-officedocument.presentationml.comments+xml"/>
  <Override PartName="/ppt/comments/comment2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omments/comment9.xml" ContentType="application/vnd.openxmlformats-officedocument.presentationml.comments+xml"/>
  <Override PartName="/ppt/comments/comment18.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comments/comment7.xml" ContentType="application/vnd.openxmlformats-officedocument.presentationml.comments+xml"/>
  <Override PartName="/ppt/comments/comment16.xml" ContentType="application/vnd.openxmlformats-officedocument.presentationml.comments+xml"/>
  <Override PartName="/ppt/comments/comment25.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ppt/comments/comment23.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comments/comment12.xml" ContentType="application/vnd.openxmlformats-officedocument.presentationml.comments+xml"/>
  <Override PartName="/ppt/comments/comment21.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comments/comment10.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4" r:id="rId10"/>
    <p:sldId id="280"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2"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Longen Podgaietsky" initials="GLP" lastIdx="14" clrIdx="0">
    <p:extLst>
      <p:ext uri="{19B8F6BF-5375-455C-9EA6-DF929625EA0E}">
        <p15:presenceInfo xmlns:p15="http://schemas.microsoft.com/office/powerpoint/2012/main" xmlns="" userId="3b5134e44bf86066" providerId="Windows Live"/>
      </p:ext>
    </p:extLst>
  </p:cmAuthor>
  <p:cmAuthor id="2" name="USER" initials="U" lastIdx="64" clrIdx="1">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660"/>
  </p:normalViewPr>
  <p:slideViewPr>
    <p:cSldViewPr snapToGrid="0">
      <p:cViewPr varScale="1">
        <p:scale>
          <a:sx n="55" d="100"/>
          <a:sy n="55" d="100"/>
        </p:scale>
        <p:origin x="-667" y="-86"/>
      </p:cViewPr>
      <p:guideLst>
        <p:guide orient="horz" pos="2160"/>
        <p:guide pos="3840"/>
      </p:guideLst>
    </p:cSldViewPr>
  </p:slideViewPr>
  <p:notesTextViewPr>
    <p:cViewPr>
      <p:scale>
        <a:sx n="1" d="1"/>
        <a:sy n="1" d="1"/>
      </p:scale>
      <p:origin x="0" y="0"/>
    </p:cViewPr>
  </p:notesTextViewPr>
  <p:sorterViewPr>
    <p:cViewPr>
      <p:scale>
        <a:sx n="100" d="100"/>
        <a:sy n="100" d="100"/>
      </p:scale>
      <p:origin x="0" y="-526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4-13T14:36:45.239" idx="2">
    <p:pos x="918" y="2061"/>
    <p:text>Envolve muitos procedimentos da metalurgia como, por exemplo, a fusão e a solidificação.
A sua aplicação atinge desde pequenos componentes eletrônicos até grandes estruturas e equipamentos.</p:text>
    <p:extLst mod="1">
      <p:ext uri="{C676402C-5697-4E1C-873F-D02D1690AC5C}">
        <p15:threadingInfo xmlns:p15="http://schemas.microsoft.com/office/powerpoint/2012/main" xmlns=""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04-10T21:58:10.265" idx="4">
    <p:pos x="12" y="24"/>
    <p:text>é utilizado um eletrodo revestido com uma resina, esse eletrodo é o metal a ser derretido através do arco elétrico, é bom deixar claro que n é o efeito joule que derrete o metal e sim o arco elétrico, a resina é responsável por liberar gases que protegem a solda. No eletrodo é colocado um polo e no metal a ser soldado o outro e o arco formado derrete o eletrodo que é a solda</p:text>
    <p:extLst>
      <p:ext uri="{C676402C-5697-4E1C-873F-D02D1690AC5C}">
        <p15:threadingInfo xmlns:p15="http://schemas.microsoft.com/office/powerpoint/2012/main" xmlns="" timeZoneBias="180"/>
      </p:ext>
    </p:extLst>
  </p:cm>
  <p:cm authorId="1" dt="2017-04-10T22:21:09.933" idx="5">
    <p:pos x="10" y="10"/>
    <p:text>O eletrodo revestido é a peça consumível do processo de solda e a mais importante. A escolha do eletrodo correto depende de uma série de fatores, incluindo o material a ser soldado, a posição que a solda irá ser realizada e as propriedades da solda desejada. Eletrodos revestidos para aços carbono consistem em dois elementos: a alma metálica, que tem as funções principais de conduzir a corrente elétrica e fornecer metal de adição para a junta, e o revestimento, uma mistura de metal chamado de fluxo, que emite gases, uma vez que se decompõe para evitar a contaminação da solda.</p:text>
    <p:extLst>
      <p:ext uri="{C676402C-5697-4E1C-873F-D02D1690AC5C}">
        <p15:threadingInfo xmlns:p15="http://schemas.microsoft.com/office/powerpoint/2012/main" xmlns=""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7-04-10T23:00:14.510" idx="6">
    <p:pos x="60" y="96"/>
    <p:text>A faixa de corrente mais comumente empregada varia de 50A até cerca de 600A, com tensões de soldagem de 15V até 32V</p:text>
    <p:extLst>
      <p:ext uri="{C676402C-5697-4E1C-873F-D02D1690AC5C}">
        <p15:threadingInfo xmlns:p15="http://schemas.microsoft.com/office/powerpoint/2012/main" xmlns="" timeZoneBias="180"/>
      </p:ext>
    </p:extLst>
  </p:cm>
  <p:cm authorId="2" dt="2017-04-14T14:46:13.573" idx="64">
    <p:pos x="4442" y="2234"/>
    <p:text>(a polaridade reversa n é utilizada pois embora proporcione maior taxa de fusão é mais difícil de controlar)</p:text>
    <p:extLst>
      <p:ext uri="{C676402C-5697-4E1C-873F-D02D1690AC5C}">
        <p15:threadingInfo xmlns:p15="http://schemas.microsoft.com/office/powerpoint/2012/main" xmlns=""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7-04-10T23:26:03.396" idx="7">
    <p:pos x="2124" y="1608"/>
    <p:text>Diferentemente do arame usado em outros processos, como na soldagem por eletrodo revestido, que possui comprimento médio de 350mm, ou no processo TIG que tem varetas de 1m, no processo de soldagem MIG/MAG, o arame utilizado é chamado de “sem fim”. O rolo de arame possui 15kg, e assim permite que o trabalho renda mais, já que não há a necessidade de parar a todo momento para reposição do material. A soldagem não se restringe ao comprimento da solda e isso traz muito mais produtividade para o serviço executado</p:text>
    <p:extLst>
      <p:ext uri="{C676402C-5697-4E1C-873F-D02D1690AC5C}">
        <p15:threadingInfo xmlns:p15="http://schemas.microsoft.com/office/powerpoint/2012/main" xmlns="" timeZoneBias="180"/>
      </p:ext>
    </p:extLst>
  </p:cm>
  <p:cm authorId="1" dt="2017-04-10T23:26:52" idx="8">
    <p:pos x="1812" y="1848"/>
    <p:text>A soldagem MIG/MAG pode ser feita em qualquer posição, não sendo restrita à bancadas horizontais, por exemplo. Assim é possível executar serviços de todos os tamanhos e em qualquer posição, trazendo muito mais versatilidade para a máquina e consequentemente facilidade para o serviço</p:text>
    <p:extLst>
      <p:ext uri="{C676402C-5697-4E1C-873F-D02D1690AC5C}">
        <p15:threadingInfo xmlns:p15="http://schemas.microsoft.com/office/powerpoint/2012/main" xmlns="" timeZoneBias="180"/>
      </p:ext>
    </p:extLst>
  </p:cm>
  <p:cm authorId="1" dt="2017-04-10T23:28:45.513" idx="9">
    <p:pos x="3336" y="2388"/>
    <p:text>Taxa de deposição é a quantidade de material depositado por unidade de tempo no processo de soldagem. O processo MIG/MAG possui a maior taxa de deposição de todos os demais processos.</p:text>
    <p:extLst>
      <p:ext uri="{C676402C-5697-4E1C-873F-D02D1690AC5C}">
        <p15:threadingInfo xmlns:p15="http://schemas.microsoft.com/office/powerpoint/2012/main" xmlns="" timeZoneBias="180"/>
      </p:ext>
    </p:extLst>
  </p:cm>
  <p:cm authorId="1" dt="2017-04-10T23:29:12.965" idx="10">
    <p:pos x="2638" y="2074"/>
    <p:text>A solda por MIG/MAG tem uma grande vantagem frente as demais: por não gerar escória, ela não necessita de acabamento. Assim é possível ter uma soldagem rápida e limpa. Além disso, as perdas de material são mínimas, pois não há perda de pontas dos eletrodos consumíveis como acontece na soldagem pro eletrodo revestido ou TIG</p:text>
    <p:extLst>
      <p:ext uri="{C676402C-5697-4E1C-873F-D02D1690AC5C}">
        <p15:threadingInfo xmlns:p15="http://schemas.microsoft.com/office/powerpoint/2012/main" xmlns="" timeZoneBias="180"/>
      </p:ext>
    </p:extLst>
  </p:cm>
  <p:cm authorId="1" dt="2017-04-10T23:29:39.209" idx="11">
    <p:pos x="2340" y="2640"/>
    <p:text>O tempo total de execução de soldas é cerca de metade do tempo de outros processos, como o de eletrodo revestido, por exemplo</p:text>
    <p:extLst>
      <p:ext uri="{C676402C-5697-4E1C-873F-D02D1690AC5C}">
        <p15:threadingInfo xmlns:p15="http://schemas.microsoft.com/office/powerpoint/2012/main" xmlns=""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7-04-13T14:46:00.376" idx="3">
    <p:pos x="5157" y="1213"/>
    <p:text>o que garante melhor união entre as peças e maior solidificação</p:text>
    <p:extLst mod="1">
      <p:ext uri="{C676402C-5697-4E1C-873F-D02D1690AC5C}">
        <p15:threadingInfo xmlns:p15="http://schemas.microsoft.com/office/powerpoint/2012/main" xmlns="" timeZoneBias="180"/>
      </p:ext>
    </p:extLst>
  </p:cm>
  <p:cm authorId="2" dt="2017-04-13T14:49:49.374" idx="4">
    <p:pos x="1728" y="1850"/>
    <p:text>que tem como função a proteção contra os respingos, contaminação atmosférica, além de conter o metal líquido.</p:text>
    <p:extLst>
      <p:ext uri="{C676402C-5697-4E1C-873F-D02D1690AC5C}">
        <p15:threadingInfo xmlns:p15="http://schemas.microsoft.com/office/powerpoint/2012/main" xmlns="" timeZoneBias="180"/>
      </p:ext>
    </p:extLst>
  </p:cm>
  <p:cm authorId="2" dt="2017-04-13T14:51:28.866" idx="5">
    <p:pos x="4766" y="2147"/>
    <p:text>são semelhantes às usadas para o processo de eletrodo revestido</p:text>
    <p:extLst>
      <p:ext uri="{C676402C-5697-4E1C-873F-D02D1690AC5C}">
        <p15:threadingInfo xmlns:p15="http://schemas.microsoft.com/office/powerpoint/2012/main" xmlns="" timeZoneBias="180"/>
      </p:ext>
    </p:extLst>
  </p:cm>
  <p:cm authorId="2" dt="2017-04-13T14:53:32.975" idx="9">
    <p:pos x="4093" y="2575"/>
    <p:text>fixação de buchas e ancoramento de concreto; na substituição de uniões roscadas complicadas em construções elétricas; em fixadores para mantas isolantes e fixadores de cabos; e na fixação de armações e revestimentos para a indústria automobilística</p:text>
    <p:extLst>
      <p:ext uri="{C676402C-5697-4E1C-873F-D02D1690AC5C}">
        <p15:threadingInfo xmlns:p15="http://schemas.microsoft.com/office/powerpoint/2012/main" xmlns=""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17-04-13T14:57:51.279" idx="10">
    <p:pos x="4364" y="1099"/>
    <p:text>sobre a qual faz-se o acréscimo ou não de um metal de adição, normalmente na forma de um arame relativamente fino. A poça de fusão é protegida por um fluxo de gás inerte.</p:text>
    <p:extLst>
      <p:ext uri="{C676402C-5697-4E1C-873F-D02D1690AC5C}">
        <p15:threadingInfo xmlns:p15="http://schemas.microsoft.com/office/powerpoint/2012/main" xmlns="" timeZoneBias="180"/>
      </p:ext>
    </p:extLst>
  </p:cm>
  <p:cm authorId="2" dt="2017-04-13T15:00:45.972" idx="11">
    <p:pos x="1414" y="1789"/>
    <p:text>O eletrodo representa apenas o terminal de um dos polos e não é adicionado à poça de fusão. Consequentemente, são utilizados eletrodos de material de alto ponto de fusão e de alta emissão termiônica.</p:text>
    <p:extLst>
      <p:ext uri="{C676402C-5697-4E1C-873F-D02D1690AC5C}">
        <p15:threadingInfo xmlns:p15="http://schemas.microsoft.com/office/powerpoint/2012/main" xmlns="" timeZoneBias="180"/>
      </p:ext>
    </p:extLst>
  </p:cm>
  <p:cm authorId="2" dt="2017-04-13T15:02:12.071" idx="12">
    <p:pos x="5341" y="2252"/>
    <p:text>Para solda de aço, cobre, níquel, titânio, etc., é utilizada corrente contínua com polaridade direta aquecendo menos o eletrodo se comparado com a polaridade inversa</p:text>
    <p:extLst>
      <p:ext uri="{C676402C-5697-4E1C-873F-D02D1690AC5C}">
        <p15:threadingInfo xmlns:p15="http://schemas.microsoft.com/office/powerpoint/2012/main" xmlns="" timeZoneBias="180"/>
      </p:ext>
    </p:extLst>
  </p:cm>
  <p:cm authorId="2" dt="2017-04-13T15:02:42.572" idx="13">
    <p:pos x="5341" y="2388"/>
    <p:text>Alumínio e suas ligas são normalmente soldados com corrente alternada, mas também pode ser soldado com corrente contínua, polaridade direta, com o uso de Hélio como gás de proteção.</p:text>
    <p:extLst>
      <p:ext uri="{C676402C-5697-4E1C-873F-D02D1690AC5C}">
        <p15:threadingInfo xmlns:p15="http://schemas.microsoft.com/office/powerpoint/2012/main" xmlns="" timeZoneBias="180">
          <p15:parentCm authorId="2" idx="12"/>
        </p15:threadingInfo>
      </p:ext>
    </p:extLst>
  </p:cm>
  <p:cm authorId="2" dt="2017-04-13T15:13:37.972" idx="14">
    <p:pos x="5331" y="2767"/>
    <p:text>devido à alta qualidade da solda e em indústrias que utilizam materiais não ferrosos.</p:text>
    <p:extLst>
      <p:ext uri="{C676402C-5697-4E1C-873F-D02D1690AC5C}">
        <p15:threadingInfo xmlns:p15="http://schemas.microsoft.com/office/powerpoint/2012/main" xmlns=""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17-04-13T15:22:30.648" idx="15">
    <p:pos x="3019" y="1553"/>
    <p:text>O efeito Joule ocorre pela geração de calor através da passagem de corrente elétrica em uma resistência. No caso da soldagem de chapas, a maior resistência está localizada exatamente na superfície interna das chapas, ao se utilizar as condições corretas de soldagem</p:text>
    <p:extLst>
      <p:ext uri="{C676402C-5697-4E1C-873F-D02D1690AC5C}">
        <p15:threadingInfo xmlns:p15="http://schemas.microsoft.com/office/powerpoint/2012/main" xmlns="" timeZoneBias="180"/>
      </p:ext>
    </p:extLst>
  </p:cm>
  <p:cm authorId="2" dt="2017-04-13T15:26:43.398" idx="16">
    <p:pos x="1754" y="3657"/>
    <p:text>e a manutenção é bem simples</p:text>
    <p:extLst>
      <p:ext uri="{C676402C-5697-4E1C-873F-D02D1690AC5C}">
        <p15:threadingInfo xmlns:p15="http://schemas.microsoft.com/office/powerpoint/2012/main" xmlns=""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17-04-13T15:31:23.152" idx="17">
    <p:pos x="4442" y="2130"/>
    <p:text>mas só na década de 60 que o arame autoprotegido foi introduzido por pesquisadores e engenheiros.</p:text>
    <p:extLst>
      <p:ext uri="{C676402C-5697-4E1C-873F-D02D1690AC5C}">
        <p15:threadingInfo xmlns:p15="http://schemas.microsoft.com/office/powerpoint/2012/main" xmlns="" timeZoneBias="180"/>
      </p:ext>
    </p:extLst>
  </p:cm>
  <p:cm authorId="2" dt="2017-04-13T15:50:16.872" idx="20">
    <p:pos x="6292" y="2881"/>
    <p:text>que é conhecido como ("dualshield"), ou seja, os dois gases atuam como escudos protetores para a soldagem.</p:text>
    <p:extLst>
      <p:ext uri="{C676402C-5697-4E1C-873F-D02D1690AC5C}">
        <p15:threadingInfo xmlns:p15="http://schemas.microsoft.com/office/powerpoint/2012/main" xmlns=""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2" dt="2017-04-13T15:52:56.266" idx="21">
    <p:pos x="1728" y="3090"/>
    <p:text>além de diminuir o número de respingos e possibilidade de solda em todas as posições, tendo ganho popularidade para soldagem de aços carbono e baixa liga, em chapas de espessura grossa e fina. Muitas vezes é utilizado em fortes espessuras onde a geometria de junta e posição de soldagem não permitia a aplicação de outros processos de alto rendimento tal como arco submerso ou eletroescória.</p:text>
    <p:extLst>
      <p:ext uri="{C676402C-5697-4E1C-873F-D02D1690AC5C}">
        <p15:threadingInfo xmlns:p15="http://schemas.microsoft.com/office/powerpoint/2012/main" xmlns=""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17-04-13T16:00:44.109" idx="22">
    <p:pos x="5743" y="1693"/>
    <p:text>que o protegerá, assim como o metal fundido e a poça de fusão, da contaminação atmosférica. Como o arco elétrico fica completamente coberto pelo fluxo, este não é visível, e a solda se desenvolve sem faíscas, luminosidades ou respingos, que caracterizam os demais processos de soldagem em que o arco é aberto.</p:text>
    <p:extLst>
      <p:ext uri="{C676402C-5697-4E1C-873F-D02D1690AC5C}">
        <p15:threadingInfo xmlns:p15="http://schemas.microsoft.com/office/powerpoint/2012/main" xmlns="" timeZoneBias="180"/>
      </p:ext>
    </p:extLst>
  </p:cm>
  <p:cm authorId="2" dt="2017-04-13T16:01:24.800" idx="23">
    <p:pos x="5743" y="1829"/>
    <p:text>Além disso, o fluxo, na forma granular, funciona como um isolante térmico, garantindo uma excelente concentração de calor que caracteriza a alta penetração que pode ser obtida com o processo.</p:text>
    <p:extLst>
      <p:ext uri="{C676402C-5697-4E1C-873F-D02D1690AC5C}">
        <p15:threadingInfo xmlns:p15="http://schemas.microsoft.com/office/powerpoint/2012/main" xmlns="" timeZoneBias="180">
          <p15:parentCm authorId="2" idx="22"/>
        </p15:threadingInfo>
      </p:ext>
    </p:extLst>
  </p:cm>
  <p:cm authorId="2" dt="2017-04-13T16:02:01.111" idx="24">
    <p:pos x="5341" y="2129"/>
    <p:text>Ainda assim, a soldagem na posição horizontal só é possível com a utilização de retentores de fluxo de soldagem.</p:text>
    <p:extLst>
      <p:ext uri="{C676402C-5697-4E1C-873F-D02D1690AC5C}">
        <p15:threadingInfo xmlns:p15="http://schemas.microsoft.com/office/powerpoint/2012/main" xmlns=""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17-04-13T16:07:20.774" idx="25">
    <p:pos x="3849" y="1082"/>
    <p:text>pelo fato de utilizar eletrodos não consumíveis e gases inertes. As diferenças são tipo de tocha, tensão do arco elétrico, e também envolve os recursos necessários à fonte de energia.</p:text>
    <p:extLst>
      <p:ext uri="{C676402C-5697-4E1C-873F-D02D1690AC5C}">
        <p15:threadingInfo xmlns:p15="http://schemas.microsoft.com/office/powerpoint/2012/main" xmlns="" timeZoneBias="180"/>
      </p:ext>
    </p:extLst>
  </p:cm>
  <p:cm authorId="2" dt="2017-04-13T16:09:19.181" idx="26">
    <p:pos x="3499" y="1501"/>
    <p:text>porém, com a construção do arco (TIG) obtém-se uma substancial modificação da concentração de calor na superfície da peça, tornando-a mais favorável ao processo de soldagem.</p:text>
    <p:extLst>
      <p:ext uri="{C676402C-5697-4E1C-873F-D02D1690AC5C}">
        <p15:threadingInfo xmlns:p15="http://schemas.microsoft.com/office/powerpoint/2012/main" xmlns="" timeZoneBias="180"/>
      </p:ext>
    </p:extLst>
  </p:cm>
  <p:cm authorId="2" dt="2017-04-13T16:10:40.401" idx="27">
    <p:pos x="3744" y="1929"/>
    <p:text>deste modo, é fornecido um fluxo gasoso suplementar e independente para proteção contra a contaminação atmosférica.</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4-14T14:36:39.886" idx="53">
    <p:pos x="5996" y="1344"/>
    <p:text>(utilizado na maior parte das soldagens atuais)</p:text>
    <p:extLst>
      <p:ext uri="{C676402C-5697-4E1C-873F-D02D1690AC5C}">
        <p15:threadingInfo xmlns:p15="http://schemas.microsoft.com/office/powerpoint/2012/main" xmlns="" timeZoneBias="180"/>
      </p:ext>
    </p:extLst>
  </p:cm>
  <p:cm authorId="2" dt="2017-04-14T14:37:03.600" idx="54">
    <p:pos x="4669" y="1641"/>
    <p:text>(gás utilizado na soldagem por fusão)</p:text>
    <p:extLst>
      <p:ext uri="{C676402C-5697-4E1C-873F-D02D1690AC5C}">
        <p15:threadingInfo xmlns:p15="http://schemas.microsoft.com/office/powerpoint/2012/main" xmlns="" timeZoneBias="180"/>
      </p:ext>
    </p:extLst>
  </p:cm>
  <p:cm authorId="2" dt="2017-04-14T14:37:34.065" idx="55">
    <p:pos x="4521" y="2148"/>
    <p:text>(que obtiveram utilizando um eletrodo de grafite)</p:text>
    <p:extLst>
      <p:ext uri="{C676402C-5697-4E1C-873F-D02D1690AC5C}">
        <p15:threadingInfo xmlns:p15="http://schemas.microsoft.com/office/powerpoint/2012/main" xmlns="" timeZoneBias="180"/>
      </p:ext>
    </p:extLst>
  </p:cm>
  <p:cm authorId="2" dt="2017-04-14T14:37:58.025" idx="56">
    <p:pos x="777" y="3517"/>
    <p:text>http://cursos.unisanta.br/mecanica/ciclo10/CAPIT1.pdf
http://www.infosolda.com.br/biblioteca-digital/livros-senai/fundamentos/53-era-moderna.html</p:text>
    <p:extLst>
      <p:ext uri="{C676402C-5697-4E1C-873F-D02D1690AC5C}">
        <p15:threadingInfo xmlns:p15="http://schemas.microsoft.com/office/powerpoint/2012/main" xmlns=""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2" dt="2017-04-13T16:14:06.126" idx="28">
    <p:pos x="6031" y="872"/>
    <p:text>No entanto esta só é utilizada em soldagem vertical ascendente. No caso de peças compactas com paredes de mais de 60 milímetros de espessura é a única capaz de fazer o trabalho com qualidade.</p:text>
    <p:extLst>
      <p:ext uri="{C676402C-5697-4E1C-873F-D02D1690AC5C}">
        <p15:threadingInfo xmlns:p15="http://schemas.microsoft.com/office/powerpoint/2012/main" xmlns="" timeZoneBias="180"/>
      </p:ext>
    </p:extLst>
  </p:cm>
  <p:cm authorId="2" dt="2017-04-13T16:22:35.613" idx="29">
    <p:pos x="3866" y="1335"/>
    <p:text>escória são resíduos provenientes da fusão de certos materiasis.  Nesa situação, ela é é gerada da fusão do pó de soldar.</p:text>
    <p:extLst>
      <p:ext uri="{C676402C-5697-4E1C-873F-D02D1690AC5C}">
        <p15:threadingInfo xmlns:p15="http://schemas.microsoft.com/office/powerpoint/2012/main" xmlns="" timeZoneBias="180"/>
      </p:ext>
    </p:extLst>
  </p:cm>
  <p:cm authorId="2" dt="2017-04-13T16:27:21.904" idx="30">
    <p:pos x="2226" y="1998"/>
    <p:text>os encostos de cobre funcionam como paredes laterias e são refrigerados a água.</p:text>
    <p:extLst>
      <p:ext uri="{C676402C-5697-4E1C-873F-D02D1690AC5C}">
        <p15:threadingInfo xmlns:p15="http://schemas.microsoft.com/office/powerpoint/2012/main" xmlns=""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17-04-13T17:19:39.989" idx="34">
    <p:pos x="4869" y="2331"/>
    <p:text>alem disso, maior a poça de fusão, mais larga a zona aquecida e menor o gradiente térmico entre a solda e o metal de base.</p:text>
    <p:extLst>
      <p:ext uri="{C676402C-5697-4E1C-873F-D02D1690AC5C}">
        <p15:threadingInfo xmlns:p15="http://schemas.microsoft.com/office/powerpoint/2012/main" xmlns="" timeZoneBias="180"/>
      </p:ext>
    </p:extLst>
  </p:cm>
  <p:cm authorId="2" dt="2017-04-13T17:20:42.145" idx="35">
    <p:pos x="2784" y="3002"/>
    <p:text>Os processos de soldagem do tipo arco submerso ou eletroescória, por exemplo, possuem inerentemente elevada energia de soldagem enquanto processos muito intensos, onde a área de aquecimento para fusão é pequena (como plasma ou TIG), são considerados de baixa energia.</p:text>
    <p:extLst>
      <p:ext uri="{C676402C-5697-4E1C-873F-D02D1690AC5C}">
        <p15:threadingInfo xmlns:p15="http://schemas.microsoft.com/office/powerpoint/2012/main" xmlns=""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2" dt="2017-04-13T17:37:48.707" idx="39">
    <p:pos x="2077" y="1091"/>
    <p:text>quanto mais afastado da solda estiver o ponto considerado, menor será a temperatura máxima atingida;</p:text>
    <p:extLst>
      <p:ext uri="{C676402C-5697-4E1C-873F-D02D1690AC5C}">
        <p15:threadingInfo xmlns:p15="http://schemas.microsoft.com/office/powerpoint/2012/main" xmlns="" timeZoneBias="180"/>
      </p:ext>
    </p:extLst>
  </p:cm>
  <p:cm authorId="2" dt="2017-04-13T17:38:02.408" idx="40">
    <p:pos x="2662" y="1510"/>
    <p:text>quanto maior a temperatura de pré-aquecimento da peça menor será a velocidade de resfriamento.</p:text>
    <p:extLst>
      <p:ext uri="{C676402C-5697-4E1C-873F-D02D1690AC5C}">
        <p15:threadingInfo xmlns:p15="http://schemas.microsoft.com/office/powerpoint/2012/main" xmlns="" timeZoneBias="180"/>
      </p:ext>
    </p:extLst>
  </p:cm>
  <p:cm authorId="2" dt="2017-04-13T17:38:30.582" idx="41">
    <p:pos x="2662" y="1646"/>
    <p:text>Pode-se notar que a influência da temperatura inicial é mais significativa em peças de pequena espessura</p:text>
    <p:extLst>
      <p:ext uri="{C676402C-5697-4E1C-873F-D02D1690AC5C}">
        <p15:threadingInfo xmlns:p15="http://schemas.microsoft.com/office/powerpoint/2012/main" xmlns="" timeZoneBias="180">
          <p15:parentCm authorId="2" idx="40"/>
        </p15:threadingInfo>
      </p:ext>
    </p:extLst>
  </p:cm>
  <p:cm authorId="2" dt="2017-04-13T17:39:21.888" idx="42">
    <p:pos x="2007" y="1937"/>
    <p:text>quanto maior a espessura, maior a velocidade de resfriamento. Entretanto, a variação tem um limite. A partir de uma determinada velocidade de resfriamento, por mais que se aumente a espessura, a velocidade de resfriamento não se altera</p:text>
    <p:extLst>
      <p:ext uri="{C676402C-5697-4E1C-873F-D02D1690AC5C}">
        <p15:threadingInfo xmlns:p15="http://schemas.microsoft.com/office/powerpoint/2012/main" xmlns="" timeZoneBias="180"/>
      </p:ext>
    </p:extLst>
  </p:cm>
  <p:cm authorId="2" dt="2017-04-13T17:39:41.334" idx="43">
    <p:pos x="1623" y="2365"/>
    <p:text>quanto menor a energia de soldagem maior a velocidade de resfriamento. A influência da energia de soldagem na velocidade de resfriamento é maior em espessura finas.</p:text>
    <p:extLst>
      <p:ext uri="{C676402C-5697-4E1C-873F-D02D1690AC5C}">
        <p15:threadingInfo xmlns:p15="http://schemas.microsoft.com/office/powerpoint/2012/main" xmlns=""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2" dt="2017-04-13T17:26:44.617" idx="36">
    <p:pos x="2601" y="2077"/>
    <p:text>A técnica de cordões estreitos (filete) assume valores de velocidade de avanço bem mais elevados do que a técnica de cordões trançados (solda com oscilação)</p:text>
    <p:extLst>
      <p:ext uri="{C676402C-5697-4E1C-873F-D02D1690AC5C}">
        <p15:threadingInfo xmlns:p15="http://schemas.microsoft.com/office/powerpoint/2012/main" xmlns="" timeZoneBias="180"/>
      </p:ext>
    </p:extLst>
  </p:cm>
  <p:cm authorId="2" dt="2017-04-13T17:30:06.445" idx="37">
    <p:pos x="5342" y="2594"/>
    <p:text>isso acarreta em transformações microestruturais e, consequentemente, as propriedades esperadas para uma junta.</p:text>
    <p:extLst>
      <p:ext uri="{C676402C-5697-4E1C-873F-D02D1690AC5C}">
        <p15:threadingInfo xmlns:p15="http://schemas.microsoft.com/office/powerpoint/2012/main" xmlns="" timeZoneBias="180"/>
      </p:ext>
    </p:extLst>
  </p:cm>
  <p:cm authorId="2" dt="2017-04-13T17:33:26.578" idx="38">
    <p:pos x="4329" y="2959"/>
    <p:text>Alguns fatores que afetam os ciclos térmicos são importantes quando se avaliam as possíveis transformações no material: • a temperatura máxima atingida a cada ponto e a velocidade de resfriamento dependem de propriedades físicas do material sendo soldado. Ligas com maior condutibilidade térmica, como ligas a base de cobre e de alumínio, apresentam maiores velocidades de resfriamento, o que pode muitas vezes causar problemas de falta de fusão devido ao rápido escoamento de calor;</p:text>
    <p:extLst>
      <p:ext uri="{C676402C-5697-4E1C-873F-D02D1690AC5C}">
        <p15:threadingInfo xmlns:p15="http://schemas.microsoft.com/office/powerpoint/2012/main" xmlns=""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2" dt="2017-04-13T17:54:02.073" idx="46">
    <p:pos x="4294" y="1370"/>
    <p:text>Em muitos países este cuidado é comum e fundamental no momento da aquisição do equipamento de solda. Entre as características avaliadas quando se vai adquirir um desses equipamentos está não somente o preço, mas também a eficiência elétrica, a segurança, o ciclo de trabalho, a garantia, o custo de manutenção, entre outros pontos.</p:text>
    <p:extLst>
      <p:ext uri="{C676402C-5697-4E1C-873F-D02D1690AC5C}">
        <p15:threadingInfo xmlns:p15="http://schemas.microsoft.com/office/powerpoint/2012/main" xmlns="" timeZoneBias="180"/>
      </p:ext>
    </p:extLst>
  </p:cm>
  <p:cm authorId="2" dt="2017-04-13T18:02:06.036" idx="48">
    <p:pos x="5909" y="2199"/>
    <p:text>ou seja, se a energia na saída da fonte for mesma da retirada na rede elétrica - o que seria uma eficiência elétrica de 100%. isso não é possível, pois há perda de energia causada pela resistência interna da fonte.</p:text>
    <p:extLst>
      <p:ext uri="{C676402C-5697-4E1C-873F-D02D1690AC5C}">
        <p15:threadingInfo xmlns:p15="http://schemas.microsoft.com/office/powerpoint/2012/main" xmlns=""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2" dt="2017-04-13T17:42:55.328" idx="44">
    <p:pos x="3125" y="2138"/>
    <p:text>com relação às técnicas necessárias para a soldagem de um material em particular ou de um determinado tipo de junta</p:text>
    <p:extLst>
      <p:ext uri="{C676402C-5697-4E1C-873F-D02D1690AC5C}">
        <p15:threadingInfo xmlns:p15="http://schemas.microsoft.com/office/powerpoint/2012/main" xmlns="" timeZoneBias="180"/>
      </p:ext>
    </p:extLst>
  </p:cm>
  <p:cm authorId="2" dt="2017-04-13T17:44:22.530" idx="45">
    <p:pos x="5620" y="2574"/>
    <p:text>causando atrasos na produção e interrupções para o retrabalho das peças.</p:text>
    <p:extLst>
      <p:ext uri="{C676402C-5697-4E1C-873F-D02D1690AC5C}">
        <p15:threadingInfo xmlns:p15="http://schemas.microsoft.com/office/powerpoint/2012/main" xmlns="" timeZoneBias="18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2" dt="2017-04-14T14:22:42.010" idx="49">
    <p:pos x="1728" y="908"/>
    <p:text>o uso desses metais de enchimento pode ser uma boa defesa contra defeitos de solda causados por trincamentos induzidos por hidrogênio, também chamados de trincamento a frio.</p:text>
    <p:extLst>
      <p:ext uri="{C676402C-5697-4E1C-873F-D02D1690AC5C}">
        <p15:threadingInfo xmlns:p15="http://schemas.microsoft.com/office/powerpoint/2012/main" xmlns="" timeZoneBias="180"/>
      </p:ext>
    </p:extLst>
  </p:cm>
  <p:cm authorId="2" dt="2017-04-14T14:24:51.739" idx="50">
    <p:pos x="4913" y="1196"/>
    <p:text>O ajuste adequado da peça e um bom projeto de junta evitam trincamento a quente.</p:text>
    <p:extLst>
      <p:ext uri="{C676402C-5697-4E1C-873F-D02D1690AC5C}">
        <p15:threadingInfo xmlns:p15="http://schemas.microsoft.com/office/powerpoint/2012/main" xmlns="" timeZoneBias="180"/>
      </p:ext>
    </p:extLst>
  </p:cm>
  <p:cm authorId="2" dt="2017-04-14T14:26:48.024" idx="51">
    <p:pos x="2348" y="1911"/>
    <p:text>Fazer isso poderá minimizar as tensões residuais da solda acabada.</p:text>
    <p:extLst>
      <p:ext uri="{C676402C-5697-4E1C-873F-D02D1690AC5C}">
        <p15:threadingInfo xmlns:p15="http://schemas.microsoft.com/office/powerpoint/2012/main" xmlns="" timeZoneBias="180"/>
      </p:ext>
    </p:extLst>
  </p:cm>
  <p:cm authorId="2" dt="2017-04-14T14:27:28.842" idx="52">
    <p:pos x="2077" y="2566"/>
    <p:text>Para evitar que os metais de enchimento acumulem umidade, poeira, detritos ou óleo que possam levar à sua contaminação.</p:text>
    <p:extLst>
      <p:ext uri="{C676402C-5697-4E1C-873F-D02D1690AC5C}">
        <p15:threadingInfo xmlns:p15="http://schemas.microsoft.com/office/powerpoint/2012/main" xmlns=""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4-14T14:38:56.535" idx="57">
    <p:pos x="4294" y="1317"/>
    <p:text>(como no gelo)</p:text>
    <p:extLst>
      <p:ext uri="{C676402C-5697-4E1C-873F-D02D1690AC5C}">
        <p15:threadingInfo xmlns:p15="http://schemas.microsoft.com/office/powerpoint/2012/main" xmlns="" timeZoneBias="180"/>
      </p:ext>
    </p:extLst>
  </p:cm>
  <p:cm authorId="2" dt="2017-04-14T14:39:31.575" idx="58">
    <p:pos x="2086" y="1867"/>
    <p:text>(pois a aproximação das superfícies a distâncias suficientes para a criação de ligações químicas entre os seus átomos é dificultada pela rugosidade microscópica e camadas de óxido, umidade, gordura, poeira e outros contaminantes existentes em toda superfície metálica.)</p:text>
    <p:extLst>
      <p:ext uri="{C676402C-5697-4E1C-873F-D02D1690AC5C}">
        <p15:threadingInfo xmlns:p15="http://schemas.microsoft.com/office/powerpoint/2012/main" xmlns=""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4-14T21:38:55.318" idx="12">
    <p:pos x="114" y="85"/>
    <p:text>Esta dificuldade é superada de duas formas principais, das quais originam os dois grandes grupos de processos de soldagem:
Deformar as superfícies em contato, rompendo as camadas de contaminantes e permitindo a sua aproximação e a formação de ligações químicas (figura 2). As superfícies de contato podem ser aquecidas para facilitar a sua deformação.
Aquecer localmente a região a ser soldada até a sua fusão, destruindo, assim, as superfícies e produzindo a solda com a solidificação do material fundido.</p:text>
    <p:extLst>
      <p:ext uri="{C676402C-5697-4E1C-873F-D02D1690AC5C}">
        <p15:threadingInfo xmlns:p15="http://schemas.microsoft.com/office/powerpoint/2012/main" xmlns="" timeZoneBias="180"/>
      </p:ext>
    </p:extLst>
  </p:cm>
  <p:cm authorId="1" dt="2017-04-14T21:40:09.597" idx="13">
    <p:pos x="10" y="10"/>
    <p:text>Assim, os diferentes processos de soldagem podem ser agrupados em dois grandes grupos baseando-se no método dominante de se produzir a solda, isto é, (a) processos de soldagem por pressão (ou por deformação) e (b) processos de soldagem por fusão.
O primeiro grupo inclui os processos de soldagem por ultrassom, por fricção, por forjamento, por resistência elétrica (figura 4), por difusão, por explosão, entre outros. Alguns destes processos, como a soldagem por resistência a ponto, apresentam características intermediárias entre os processos de soldagem por fusão e por deformação.
O segundo grupo inclui um grande número de processos, entre os quais se destacam os processos de soldagem a arco que são os mais utilizados industrialmente. Estes utilizam, como fonte de calor para a fusão da junta, uma descarga elétrica em meio gasoso (arco elétrico) entre dois eletrodos ou, mais comumente, entre um eletrodo e a(s) peça(s), figura 5.</p:text>
    <p:extLst>
      <p:ext uri="{C676402C-5697-4E1C-873F-D02D1690AC5C}">
        <p15:threadingInfo xmlns:p15="http://schemas.microsoft.com/office/powerpoint/2012/main" xmlns=""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7-04-14T14:40:17.470" idx="59">
    <p:pos x="725" y="3194"/>
    <p:text>(Aplicável a diversos materiais)</p:text>
    <p:extLst>
      <p:ext uri="{C676402C-5697-4E1C-873F-D02D1690AC5C}">
        <p15:threadingInfo xmlns:p15="http://schemas.microsoft.com/office/powerpoint/2012/main" xmlns="" timeZoneBias="180"/>
      </p:ext>
    </p:extLst>
  </p:cm>
  <p:cm authorId="2" dt="2017-04-14T14:40:31.797" idx="60">
    <p:pos x="725" y="3508"/>
    <p:text>(Pode ser altamente portátil)</p:text>
    <p:extLst>
      <p:ext uri="{C676402C-5697-4E1C-873F-D02D1690AC5C}">
        <p15:threadingInfo xmlns:p15="http://schemas.microsoft.com/office/powerpoint/2012/main" xmlns="" timeZoneBias="180"/>
      </p:ext>
    </p:extLst>
  </p:cm>
  <p:cm authorId="2" dt="2017-04-14T14:40:57.667" idx="61">
    <p:pos x="707" y="3815"/>
    <p:text>(Juntas podem ser isentas de vazamentos)</p:text>
    <p:extLst>
      <p:ext uri="{C676402C-5697-4E1C-873F-D02D1690AC5C}">
        <p15:threadingInfo xmlns:p15="http://schemas.microsoft.com/office/powerpoint/2012/main" xmlns=""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7-04-14T14:41:53.584" idx="62">
    <p:pos x="734" y="2670"/>
    <p:text>(Pode causar distorções e tensões residuais)</p:text>
    <p:extLst>
      <p:ext uri="{C676402C-5697-4E1C-873F-D02D1690AC5C}">
        <p15:threadingInfo xmlns:p15="http://schemas.microsoft.com/office/powerpoint/2012/main" xmlns="" timeZoneBias="180"/>
      </p:ext>
    </p:extLst>
  </p:cm>
  <p:cm authorId="2" dt="2017-04-14T14:42:05.888" idx="63">
    <p:pos x="733" y="2958"/>
    <p:text>(Pode exigir operações auxiliares de elevado custo e duração (ex.: tratamentos térmicos))</p:text>
    <p:extLst>
      <p:ext uri="{C676402C-5697-4E1C-873F-D02D1690AC5C}">
        <p15:threadingInfo xmlns:p15="http://schemas.microsoft.com/office/powerpoint/2012/main" xmlns="" timeZoneBias="180"/>
      </p:ext>
    </p:extLst>
  </p:cm>
  <p:cm authorId="1" dt="2017-04-17T00:56:49.317" idx="14">
    <p:pos x="1666" y="2674"/>
    <p:text>Estrutura resultante é monolítica e
pode ser sensível a falha total</p:text>
    <p:extLst>
      <p:ext uri="{C676402C-5697-4E1C-873F-D02D1690AC5C}">
        <p15:threadingInfo xmlns:p15="http://schemas.microsoft.com/office/powerpoint/2012/main" xmlns=""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4-10T21:38:41.947" idx="2">
    <p:pos x="12" y="0"/>
    <p:text>(Durante a fusão de um eletrodo sem revestimento, a maior parte do carbono e do manganês contidos no aço do eletrodo é queimada durante a operação de soldagem, o que naturalmente influencia as propriedades mecânicas do metal depositado, já que as propriedades de um aço dependem basicamente do seu teor de carbono e manganês. O carbono transforma-se em óxido de carbono (CO), e em dióxido de carbono (C02), enquanto que o manganês transforma-se em óxido de manganês (Mn304). O silício, extremamente ávido pelo oxigênio, queima-se igualmente, dando origem a uma escória de sílica (Si02).)</p:text>
    <p:extLst>
      <p:ext uri="{C676402C-5697-4E1C-873F-D02D1690AC5C}">
        <p15:threadingInfo xmlns:p15="http://schemas.microsoft.com/office/powerpoint/2012/main" xmlns="" timeZoneBias="180"/>
      </p:ext>
    </p:extLst>
  </p:cm>
  <p:cm authorId="1" dt="2017-04-10T21:40:01.563" idx="3">
    <p:pos x="10" y="10"/>
    <p:text>Embora nas operações normais o nitrogênio não tenha grande afinidade com o ferro, nas altas temperaturas do arco elétrico há a possibilidade de formação de nitreto de ferro. Mesmo que seja em quantidade muito pequena, o nitreto formado trará graves consequências porque tornará a solda frágil, diminuindo a resiliência do metal depositado. É difícil identificar o nitrogênio combinado porque ele não aparece sob a forma de nitreto, e sim sob a falsa aparência de perlita não identificável ao microscópio. Diversos trabalhos mostram que a presença do nitreto de nitrogênio aumenta substancialmente a dureza, aumenta em menor quantidade a resistência à tração, mas diminui rapidamente o alongamento, a ruptura e a estricção, a resistência à fadiga e a resiliência. Em resumo, quando o teor de nitrogênio ultrapassa o valor de 0,03% há uma diminuição nos valores das propriedades mecânicas.</p:text>
    <p:extLst>
      <p:ext uri="{C676402C-5697-4E1C-873F-D02D1690AC5C}">
        <p15:threadingInfo xmlns:p15="http://schemas.microsoft.com/office/powerpoint/2012/main" xmlns=""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7-04-13T17:00:56.333" idx="32">
    <p:pos x="4792" y="1650"/>
    <p:text>De acordo com a associação brasileira de normas técnicas, a maioria dos processos de soldagem e as técnicas de execução de estruturas soldadas devem ser conforme a American Welding(soldagem) Society</p:text>
    <p:extLst>
      <p:ext uri="{C676402C-5697-4E1C-873F-D02D1690AC5C}">
        <p15:threadingInfo xmlns:p15="http://schemas.microsoft.com/office/powerpoint/2012/main" xmlns="" timeZoneBias="180"/>
      </p:ext>
    </p:extLst>
  </p:cm>
  <p:cm authorId="2" dt="2017-04-13T17:02:19.319" idx="33">
    <p:pos x="4329" y="2095"/>
    <p:text>As soldas de entalhe de penetração total (ou parcial) são utilizadas quando se deseja manter a continuidade total (ou parcial) da espessura do elemento conectado para a transmissão do esforço através da ligação ou quando, por questões construtivas, a solda de filete não puder ser empregada.</p:text>
    <p:extLst>
      <p:ext uri="{C676402C-5697-4E1C-873F-D02D1690AC5C}">
        <p15:threadingInfo xmlns:p15="http://schemas.microsoft.com/office/powerpoint/2012/main" xmlns=""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4-10T20:52:29.968" idx="1">
    <p:pos x="10" y="10"/>
    <p:text>falar que o principal é a soldagem com arco elétrico, mais especificamente tig, mig e eletrodo revestido</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7" name="Date Placeholder 4"/>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pPr/>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4/17/2017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o.metalica.com.br/images/stories/Id5594/soldagem_arame_tubular.jpg" TargetMode="External"/><Relationship Id="rId1" Type="http://schemas.openxmlformats.org/officeDocument/2006/relationships/slideLayout" Target="../slideLayouts/slideLayout5.xml"/><Relationship Id="rId4" Type="http://schemas.openxmlformats.org/officeDocument/2006/relationships/comments" Target="../comments/comment1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o.metalica.com.br/images/stories/Id5594/soldagem_eletrodo_plasma.jpg" TargetMode="External"/><Relationship Id="rId1" Type="http://schemas.openxmlformats.org/officeDocument/2006/relationships/slideLayout" Target="../slideLayouts/slideLayout5.xml"/><Relationship Id="rId4" Type="http://schemas.openxmlformats.org/officeDocument/2006/relationships/comments" Target="../comments/commen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o.metalica.com.br/images/stories/Id1776/escoria-eletrocondutora-2.jpg" TargetMode="External"/><Relationship Id="rId1" Type="http://schemas.openxmlformats.org/officeDocument/2006/relationships/slideLayout" Target="../slideLayouts/slideLayout5.xml"/><Relationship Id="rId4" Type="http://schemas.openxmlformats.org/officeDocument/2006/relationships/comments" Target="../comments/comment20.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comments" Target="../comments/comment26.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hyperlink" Target="http://www.esab.com.br/br/pt/education/blog/maquina-de-solda-eletrodos-inversor-ou-transformador.cfm" TargetMode="External"/><Relationship Id="rId13" Type="http://schemas.openxmlformats.org/officeDocument/2006/relationships/hyperlink" Target="https://pt.wikipedia.org/wiki/Soldagem_com_hidrog%C3%AAnio_at%C3%B4micohttps:/pt.wikipedia.org/wiki/Soldagem_por_arco_submerso" TargetMode="External"/><Relationship Id="rId3" Type="http://schemas.openxmlformats.org/officeDocument/2006/relationships/hyperlink" Target="http://www.infosolda.com.br/biblioteca-digital/livros-senai/processos/182-soldagem-por-resistencia-caracteristicas.html" TargetMode="External"/><Relationship Id="rId7" Type="http://schemas.openxmlformats.org/officeDocument/2006/relationships/hyperlink" Target="http://soldagemebrasagem.blogspot.com.br/2012/04/historia-da-soldagem.html" TargetMode="External"/><Relationship Id="rId12" Type="http://schemas.openxmlformats.org/officeDocument/2006/relationships/hyperlink" Target="http://www.ebah.com.br/content/ABAAAAqswAL/soldagem" TargetMode="External"/><Relationship Id="rId2" Type="http://schemas.openxmlformats.org/officeDocument/2006/relationships/hyperlink" Target="http://wwwo.metalica.com.br/processos-de-soldagem" TargetMode="External"/><Relationship Id="rId16" Type="http://schemas.openxmlformats.org/officeDocument/2006/relationships/hyperlink" Target="https://pt.wikipedia.org/wiki/Soldagem_TIG" TargetMode="External"/><Relationship Id="rId1" Type="http://schemas.openxmlformats.org/officeDocument/2006/relationships/slideLayout" Target="../slideLayouts/slideLayout2.xml"/><Relationship Id="rId6" Type="http://schemas.openxmlformats.org/officeDocument/2006/relationships/hyperlink" Target="http://www.weldvision.com.br/como-definir-qual-o-melhor-processo-de-soldagem/tido_mma_smaw.cfm" TargetMode="External"/><Relationship Id="rId11" Type="http://schemas.openxmlformats.org/officeDocument/2006/relationships/hyperlink" Target="http://www.infosolda.com.br/biblioteca-digital/livros-senai/fundamentos/53-era-moderna.html" TargetMode="External"/><Relationship Id="rId5" Type="http://schemas.openxmlformats.org/officeDocument/2006/relationships/hyperlink" Target="http://www.esab.com.br/br/pt/education/blog/processo_soldagem_eletrodo_reves" TargetMode="External"/><Relationship Id="rId15" Type="http://schemas.openxmlformats.org/officeDocument/2006/relationships/hyperlink" Target="https://pt.wikipedia.org/wiki/Soldagem_a_arco_el%C3%A9trico_com_eletrodo_revestido" TargetMode="External"/><Relationship Id="rId10" Type="http://schemas.openxmlformats.org/officeDocument/2006/relationships/hyperlink" Target="https://pt.wikipedia.org/wiki/Soldagem_MIG/MAG" TargetMode="External"/><Relationship Id="rId4" Type="http://schemas.openxmlformats.org/officeDocument/2006/relationships/hyperlink" Target="http://www.infosolda.com.br/biblioteca-digital/livros-senai/processos/185-soldagem-por-resistencia-tipos-de-soldagem-por-resistencia.html" TargetMode="External"/><Relationship Id="rId9" Type="http://schemas.openxmlformats.org/officeDocument/2006/relationships/hyperlink" Target="https://www.youtube.com/watch?v=uM8m001axhQ" TargetMode="External"/><Relationship Id="rId14" Type="http://schemas.openxmlformats.org/officeDocument/2006/relationships/hyperlink" Target="http://aventa.com.br/novidades/5-vantagens-da-soldagem-migma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o.metalica.com.br/images/stories/artigos-tecnicos/soldagem/soldagem-1.gif" TargetMode="Externa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o.metalica.com.br/images/stories/artigos-tecnicos/soldagem/soldagem-2.gif" TargetMode="Externa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9.gif"/><Relationship Id="rId4" Type="http://schemas.openxmlformats.org/officeDocument/2006/relationships/hyperlink" Target="http://wwwo.metalica.com.br/images/stories/artigos-tecnicos/soldagem/soldagem-3.gif"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Soldagem</a:t>
            </a:r>
          </a:p>
        </p:txBody>
      </p:sp>
      <p:sp>
        <p:nvSpPr>
          <p:cNvPr id="3" name="Subtítulo 2"/>
          <p:cNvSpPr>
            <a:spLocks noGrp="1"/>
          </p:cNvSpPr>
          <p:nvPr>
            <p:ph type="subTitle" idx="1"/>
          </p:nvPr>
        </p:nvSpPr>
        <p:spPr>
          <a:xfrm>
            <a:off x="1154955" y="4777380"/>
            <a:ext cx="8825658" cy="1374038"/>
          </a:xfrm>
        </p:spPr>
        <p:txBody>
          <a:bodyPr>
            <a:normAutofit/>
          </a:bodyPr>
          <a:lstStyle/>
          <a:p>
            <a:r>
              <a:rPr lang="pt-BR" dirty="0"/>
              <a:t>Definição, histórico, processos e aplicações </a:t>
            </a:r>
          </a:p>
          <a:p>
            <a:r>
              <a:rPr lang="pt-BR" dirty="0"/>
              <a:t>Por João hinterholz e Gabriel </a:t>
            </a:r>
            <a:r>
              <a:rPr lang="pt-BR" dirty="0" err="1"/>
              <a:t>Longen</a:t>
            </a:r>
            <a:r>
              <a:rPr lang="pt-BR" dirty="0"/>
              <a:t> </a:t>
            </a:r>
            <a:r>
              <a:rPr lang="pt-BR" dirty="0" err="1" smtClean="0"/>
              <a:t>Podgaietsky</a:t>
            </a:r>
            <a:endParaRPr lang="pt-BR" dirty="0" smtClean="0"/>
          </a:p>
          <a:p>
            <a:r>
              <a:rPr lang="pt-BR" sz="1600" dirty="0" smtClean="0"/>
              <a:t>Introdução à Engenharia mecânica UFSC 2017-1</a:t>
            </a:r>
            <a:endParaRPr lang="pt-BR" sz="1600" dirty="0"/>
          </a:p>
        </p:txBody>
      </p:sp>
    </p:spTree>
    <p:extLst>
      <p:ext uri="{BB962C8B-B14F-4D97-AF65-F5344CB8AC3E}">
        <p14:creationId xmlns:p14="http://schemas.microsoft.com/office/powerpoint/2010/main" xmlns="" val="211584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Cordão de solda</a:t>
            </a:r>
          </a:p>
        </p:txBody>
      </p:sp>
      <p:sp>
        <p:nvSpPr>
          <p:cNvPr id="4" name="Espaço Reservado para Conteúdo 3"/>
          <p:cNvSpPr>
            <a:spLocks noGrp="1"/>
          </p:cNvSpPr>
          <p:nvPr>
            <p:ph sz="half" idx="2"/>
          </p:nvPr>
        </p:nvSpPr>
        <p:spPr>
          <a:xfrm>
            <a:off x="1103312" y="1493837"/>
            <a:ext cx="8947522" cy="4732338"/>
          </a:xfrm>
        </p:spPr>
        <p:txBody>
          <a:bodyPr/>
          <a:lstStyle/>
          <a:p>
            <a:endParaRPr lang="pt-BR" dirty="0"/>
          </a:p>
          <a:p>
            <a:r>
              <a:rPr lang="pt-BR" dirty="0"/>
              <a:t>Cordão é a solda propriamente dita, formada em um ou mais passos.</a:t>
            </a:r>
          </a:p>
          <a:p>
            <a:r>
              <a:rPr lang="pt-BR" dirty="0"/>
              <a:t>Os principais tipos de cordões de solda utilizados em ligações são os de filete e os de entalhe de penetração total ou parcial.</a:t>
            </a:r>
          </a:p>
          <a:p>
            <a:r>
              <a:rPr lang="pt-BR" dirty="0"/>
              <a:t>A solda de filete é geralmente mais econômica que a de entalhe por não necessitar do trabalho de chanfro nas chapas. </a:t>
            </a:r>
          </a:p>
          <a:p>
            <a:endParaRPr lang="pt-BR" dirty="0"/>
          </a:p>
        </p:txBody>
      </p:sp>
      <p:pic>
        <p:nvPicPr>
          <p:cNvPr id="1026" name="Picture 2" descr="Resultado de imagem para cordao de sol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72508" y="4120809"/>
            <a:ext cx="6937952" cy="2202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080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Processos de soldagem</a:t>
            </a:r>
          </a:p>
        </p:txBody>
      </p:sp>
      <p:pic>
        <p:nvPicPr>
          <p:cNvPr id="5" name="Espaço Reservado para Conteúdo 4"/>
          <p:cNvPicPr>
            <a:picLocks noGrp="1" noChangeAspect="1"/>
          </p:cNvPicPr>
          <p:nvPr>
            <p:ph idx="1"/>
          </p:nvPr>
        </p:nvPicPr>
        <p:blipFill>
          <a:blip r:embed="rId2"/>
          <a:stretch>
            <a:fillRect/>
          </a:stretch>
        </p:blipFill>
        <p:spPr>
          <a:xfrm>
            <a:off x="1942386" y="1352549"/>
            <a:ext cx="7658814" cy="5208741"/>
          </a:xfrm>
        </p:spPr>
      </p:pic>
    </p:spTree>
    <p:extLst>
      <p:ext uri="{BB962C8B-B14F-4D97-AF65-F5344CB8AC3E}">
        <p14:creationId xmlns:p14="http://schemas.microsoft.com/office/powerpoint/2010/main" xmlns="" val="61322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336808"/>
            <a:ext cx="9404723" cy="1400530"/>
          </a:xfrm>
        </p:spPr>
        <p:txBody>
          <a:bodyPr/>
          <a:lstStyle/>
          <a:p>
            <a:r>
              <a:rPr lang="pt-BR" dirty="0"/>
              <a:t>Soldagem por eletrodo revestido</a:t>
            </a:r>
          </a:p>
        </p:txBody>
      </p:sp>
      <p:sp>
        <p:nvSpPr>
          <p:cNvPr id="3" name="Espaço Reservado para Conteúdo 2"/>
          <p:cNvSpPr>
            <a:spLocks noGrp="1"/>
          </p:cNvSpPr>
          <p:nvPr>
            <p:ph idx="1"/>
          </p:nvPr>
        </p:nvSpPr>
        <p:spPr>
          <a:xfrm>
            <a:off x="1104293" y="1376736"/>
            <a:ext cx="8946541" cy="4195481"/>
          </a:xfrm>
        </p:spPr>
        <p:txBody>
          <a:bodyPr>
            <a:normAutofit/>
          </a:bodyPr>
          <a:lstStyle/>
          <a:p>
            <a:pPr algn="just"/>
            <a:r>
              <a:rPr lang="pt-BR" sz="1800" dirty="0"/>
              <a:t>1907, O. Kjellberg deposita a patente do primeiro eletrodo revestido.</a:t>
            </a:r>
          </a:p>
          <a:p>
            <a:pPr algn="just"/>
            <a:r>
              <a:rPr lang="pt-BR" sz="1800" dirty="0"/>
              <a:t>A soldagem mais comum.</a:t>
            </a:r>
          </a:p>
          <a:p>
            <a:pPr algn="just"/>
            <a:r>
              <a:rPr lang="pt-BR" sz="1800" dirty="0"/>
              <a:t>Simples, portátil, pode ser feita por amadores.</a:t>
            </a:r>
          </a:p>
          <a:p>
            <a:pPr algn="just"/>
            <a:r>
              <a:rPr lang="pt-BR" sz="1800" dirty="0"/>
              <a:t>Aplicações: A soldagem com eletrodo revestido é usada na fabricação e montagem de diferentes equipamentos e estruturas, tanto em oficinas como no campo, sendo particularmente interessante neste último caso.</a:t>
            </a:r>
          </a:p>
          <a:p>
            <a:pPr algn="just"/>
            <a:r>
              <a:rPr lang="pt-BR" sz="1800" dirty="0"/>
              <a:t>Usada na maioria dos materiais desde que não sejam muito refratários, muito reativos ou com baixo ponto de fusão.</a:t>
            </a:r>
          </a:p>
          <a:p>
            <a:endParaRPr lang="pt-BR" dirty="0"/>
          </a:p>
        </p:txBody>
      </p:sp>
      <p:pic>
        <p:nvPicPr>
          <p:cNvPr id="7" name="Imagem 6"/>
          <p:cNvPicPr>
            <a:picLocks noChangeAspect="1"/>
          </p:cNvPicPr>
          <p:nvPr/>
        </p:nvPicPr>
        <p:blipFill>
          <a:blip r:embed="rId2"/>
          <a:stretch>
            <a:fillRect/>
          </a:stretch>
        </p:blipFill>
        <p:spPr>
          <a:xfrm>
            <a:off x="3833554" y="4266086"/>
            <a:ext cx="3706347" cy="2346059"/>
          </a:xfrm>
          <a:prstGeom prst="rect">
            <a:avLst/>
          </a:prstGeom>
        </p:spPr>
      </p:pic>
    </p:spTree>
    <p:extLst>
      <p:ext uri="{BB962C8B-B14F-4D97-AF65-F5344CB8AC3E}">
        <p14:creationId xmlns:p14="http://schemas.microsoft.com/office/powerpoint/2010/main" xmlns="" val="196746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por eletrodo revestido</a:t>
            </a:r>
          </a:p>
        </p:txBody>
      </p:sp>
      <p:sp>
        <p:nvSpPr>
          <p:cNvPr id="6" name="Espaço Reservado para Texto 5"/>
          <p:cNvSpPr>
            <a:spLocks noGrp="1"/>
          </p:cNvSpPr>
          <p:nvPr>
            <p:ph type="body" idx="1"/>
          </p:nvPr>
        </p:nvSpPr>
        <p:spPr/>
        <p:txBody>
          <a:bodyPr/>
          <a:lstStyle/>
          <a:p>
            <a:r>
              <a:rPr lang="pt-BR" dirty="0"/>
              <a:t>Vantagens</a:t>
            </a:r>
          </a:p>
        </p:txBody>
      </p:sp>
      <p:sp>
        <p:nvSpPr>
          <p:cNvPr id="3" name="Espaço Reservado para Conteúdo 2"/>
          <p:cNvSpPr>
            <a:spLocks noGrp="1"/>
          </p:cNvSpPr>
          <p:nvPr>
            <p:ph sz="half" idx="2"/>
          </p:nvPr>
        </p:nvSpPr>
        <p:spPr/>
        <p:txBody>
          <a:bodyPr>
            <a:normAutofit/>
          </a:bodyPr>
          <a:lstStyle/>
          <a:p>
            <a:pPr marL="0" indent="0">
              <a:buNone/>
            </a:pPr>
            <a:r>
              <a:rPr lang="pt-BR" dirty="0"/>
              <a:t>- Processo de Soldagem de baixo investimento;</a:t>
            </a:r>
            <a:br>
              <a:rPr lang="pt-BR" dirty="0"/>
            </a:br>
            <a:r>
              <a:rPr lang="pt-BR" dirty="0"/>
              <a:t>- Não há necessidade suprimento de gases;</a:t>
            </a:r>
            <a:br>
              <a:rPr lang="pt-BR" dirty="0"/>
            </a:br>
            <a:r>
              <a:rPr lang="pt-BR" dirty="0"/>
              <a:t>- Flexibilidade de aplicação;</a:t>
            </a:r>
            <a:br>
              <a:rPr lang="pt-BR" dirty="0"/>
            </a:br>
            <a:r>
              <a:rPr lang="pt-BR" dirty="0"/>
              <a:t>- Grande variedade de consumíveis.</a:t>
            </a:r>
          </a:p>
          <a:p>
            <a:pPr marL="0" indent="0">
              <a:buNone/>
            </a:pPr>
            <a:endParaRPr lang="pt-BR" dirty="0"/>
          </a:p>
        </p:txBody>
      </p:sp>
      <p:sp>
        <p:nvSpPr>
          <p:cNvPr id="7" name="Espaço Reservado para Texto 6"/>
          <p:cNvSpPr>
            <a:spLocks noGrp="1"/>
          </p:cNvSpPr>
          <p:nvPr>
            <p:ph type="body" sz="quarter" idx="3"/>
          </p:nvPr>
        </p:nvSpPr>
        <p:spPr/>
        <p:txBody>
          <a:bodyPr/>
          <a:lstStyle/>
          <a:p>
            <a:r>
              <a:rPr lang="pt-BR" dirty="0"/>
              <a:t>Desvantagens:</a:t>
            </a:r>
          </a:p>
        </p:txBody>
      </p:sp>
      <p:sp>
        <p:nvSpPr>
          <p:cNvPr id="8" name="Espaço Reservado para Conteúdo 7"/>
          <p:cNvSpPr>
            <a:spLocks noGrp="1"/>
          </p:cNvSpPr>
          <p:nvPr>
            <p:ph sz="quarter" idx="4"/>
          </p:nvPr>
        </p:nvSpPr>
        <p:spPr/>
        <p:txBody>
          <a:bodyPr/>
          <a:lstStyle/>
          <a:p>
            <a:pPr marL="0" indent="0">
              <a:buNone/>
            </a:pPr>
            <a:r>
              <a:rPr lang="pt-BR" dirty="0"/>
              <a:t>- Baixa produtividade;</a:t>
            </a:r>
            <a:br>
              <a:rPr lang="pt-BR" dirty="0"/>
            </a:br>
            <a:r>
              <a:rPr lang="pt-BR" dirty="0"/>
              <a:t>- Necessidade de cuidados especiais com os eletrodos;</a:t>
            </a:r>
            <a:br>
              <a:rPr lang="pt-BR" dirty="0"/>
            </a:br>
            <a:r>
              <a:rPr lang="pt-BR" dirty="0"/>
              <a:t>- Volume de gases e fumos gerados no processo</a:t>
            </a:r>
          </a:p>
          <a:p>
            <a:endParaRPr lang="pt-BR" dirty="0"/>
          </a:p>
        </p:txBody>
      </p:sp>
      <p:pic>
        <p:nvPicPr>
          <p:cNvPr id="5" name="Imagem 4"/>
          <p:cNvPicPr>
            <a:picLocks noChangeAspect="1"/>
          </p:cNvPicPr>
          <p:nvPr/>
        </p:nvPicPr>
        <p:blipFill>
          <a:blip r:embed="rId2"/>
          <a:stretch>
            <a:fillRect/>
          </a:stretch>
        </p:blipFill>
        <p:spPr>
          <a:xfrm>
            <a:off x="7469746" y="4032978"/>
            <a:ext cx="3072323" cy="2460307"/>
          </a:xfrm>
          <a:prstGeom prst="rect">
            <a:avLst/>
          </a:prstGeom>
        </p:spPr>
      </p:pic>
    </p:spTree>
    <p:extLst>
      <p:ext uri="{BB962C8B-B14F-4D97-AF65-F5344CB8AC3E}">
        <p14:creationId xmlns:p14="http://schemas.microsoft.com/office/powerpoint/2010/main" xmlns="" val="257627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Soldagem MIG/MAG</a:t>
            </a:r>
            <a:br>
              <a:rPr lang="pt-PT" dirty="0"/>
            </a:br>
            <a:r>
              <a:rPr lang="pt-BR" dirty="0"/>
              <a:t/>
            </a:r>
            <a:br>
              <a:rPr lang="pt-BR" dirty="0"/>
            </a:br>
            <a:endParaRPr lang="pt-BR" dirty="0"/>
          </a:p>
        </p:txBody>
      </p:sp>
      <p:sp>
        <p:nvSpPr>
          <p:cNvPr id="3" name="Espaço Reservado para Conteúdo 2"/>
          <p:cNvSpPr>
            <a:spLocks noGrp="1"/>
          </p:cNvSpPr>
          <p:nvPr>
            <p:ph idx="1"/>
          </p:nvPr>
        </p:nvSpPr>
        <p:spPr/>
        <p:txBody>
          <a:bodyPr/>
          <a:lstStyle/>
          <a:p>
            <a:r>
              <a:rPr lang="pt-BR" dirty="0"/>
              <a:t>1948, H.F. Kennedy desenvolve o processo de soldagem MIG</a:t>
            </a:r>
          </a:p>
          <a:p>
            <a:r>
              <a:rPr lang="pt-BR" dirty="0"/>
              <a:t>Consumível em forma de arame, eletrodo não revestido, fornecido por um alimentador contínuo.</a:t>
            </a:r>
          </a:p>
          <a:p>
            <a:r>
              <a:rPr lang="pt-BR" dirty="0"/>
              <a:t>O metal de solda é protegido da atmosfera por um fluxo de gás, ou mistura de gases, inerte (MIG) ou ativo (MAG).</a:t>
            </a:r>
          </a:p>
          <a:p>
            <a:r>
              <a:rPr lang="pt-BR" dirty="0"/>
              <a:t>Polaridade reversa, arame é o polo positivo. </a:t>
            </a:r>
          </a:p>
          <a:p>
            <a:r>
              <a:rPr lang="pt-BR" dirty="0"/>
              <a:t>Aplicações: muito utilizada para soldagens em alumínio.</a:t>
            </a:r>
          </a:p>
        </p:txBody>
      </p:sp>
      <p:pic>
        <p:nvPicPr>
          <p:cNvPr id="5" name="Imagem 4"/>
          <p:cNvPicPr>
            <a:picLocks noChangeAspect="1"/>
          </p:cNvPicPr>
          <p:nvPr/>
        </p:nvPicPr>
        <p:blipFill>
          <a:blip r:embed="rId2"/>
          <a:stretch>
            <a:fillRect/>
          </a:stretch>
        </p:blipFill>
        <p:spPr>
          <a:xfrm>
            <a:off x="8811114" y="3970591"/>
            <a:ext cx="2477478" cy="2477478"/>
          </a:xfrm>
          <a:prstGeom prst="rect">
            <a:avLst/>
          </a:prstGeom>
        </p:spPr>
      </p:pic>
    </p:spTree>
    <p:extLst>
      <p:ext uri="{BB962C8B-B14F-4D97-AF65-F5344CB8AC3E}">
        <p14:creationId xmlns:p14="http://schemas.microsoft.com/office/powerpoint/2010/main" xmlns="" val="166734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Soldagem MIG/MAG</a:t>
            </a:r>
            <a:endParaRPr lang="pt-BR" dirty="0"/>
          </a:p>
        </p:txBody>
      </p:sp>
      <p:sp>
        <p:nvSpPr>
          <p:cNvPr id="4" name="Espaço Reservado para Texto 3"/>
          <p:cNvSpPr>
            <a:spLocks noGrp="1"/>
          </p:cNvSpPr>
          <p:nvPr>
            <p:ph type="body" idx="1"/>
          </p:nvPr>
        </p:nvSpPr>
        <p:spPr/>
        <p:txBody>
          <a:bodyPr/>
          <a:lstStyle/>
          <a:p>
            <a:r>
              <a:rPr lang="pt-BR" dirty="0"/>
              <a:t>Vantagens:</a:t>
            </a:r>
          </a:p>
        </p:txBody>
      </p:sp>
      <p:sp>
        <p:nvSpPr>
          <p:cNvPr id="3" name="Espaço Reservado para Conteúdo 2"/>
          <p:cNvSpPr>
            <a:spLocks noGrp="1"/>
          </p:cNvSpPr>
          <p:nvPr>
            <p:ph sz="half" idx="2"/>
          </p:nvPr>
        </p:nvSpPr>
        <p:spPr/>
        <p:txBody>
          <a:bodyPr/>
          <a:lstStyle/>
          <a:p>
            <a:pPr marL="0" indent="0">
              <a:buNone/>
            </a:pPr>
            <a:r>
              <a:rPr lang="pt-BR" dirty="0"/>
              <a:t>- Maior rendimento</a:t>
            </a:r>
          </a:p>
          <a:p>
            <a:pPr marL="0" indent="0">
              <a:buNone/>
            </a:pPr>
            <a:r>
              <a:rPr lang="pt-BR" dirty="0"/>
              <a:t>- Versatilidade</a:t>
            </a:r>
          </a:p>
          <a:p>
            <a:pPr marL="0" indent="0">
              <a:buNone/>
            </a:pPr>
            <a:r>
              <a:rPr lang="pt-BR" dirty="0"/>
              <a:t>- Alta taxa de deposição</a:t>
            </a:r>
          </a:p>
          <a:p>
            <a:pPr marL="0" indent="0">
              <a:buNone/>
            </a:pPr>
            <a:r>
              <a:rPr lang="pt-BR" dirty="0"/>
              <a:t>- Sem necessidade de acabamento</a:t>
            </a:r>
          </a:p>
          <a:p>
            <a:pPr marL="0" indent="0">
              <a:buNone/>
            </a:pPr>
            <a:r>
              <a:rPr lang="pt-BR" dirty="0"/>
              <a:t>- Processo mais rápido</a:t>
            </a:r>
          </a:p>
          <a:p>
            <a:pPr marL="0" indent="0">
              <a:buNone/>
            </a:pPr>
            <a:endParaRPr lang="pt-BR" dirty="0"/>
          </a:p>
          <a:p>
            <a:pPr>
              <a:buFontTx/>
              <a:buChar char="-"/>
            </a:pPr>
            <a:endParaRPr lang="pt-BR" dirty="0"/>
          </a:p>
          <a:p>
            <a:pPr marL="0" indent="0">
              <a:buNone/>
            </a:pPr>
            <a:endParaRPr lang="pt-BR" dirty="0"/>
          </a:p>
        </p:txBody>
      </p:sp>
      <p:sp>
        <p:nvSpPr>
          <p:cNvPr id="5" name="Espaço Reservado para Texto 4"/>
          <p:cNvSpPr>
            <a:spLocks noGrp="1"/>
          </p:cNvSpPr>
          <p:nvPr>
            <p:ph type="body" sz="quarter" idx="3"/>
          </p:nvPr>
        </p:nvSpPr>
        <p:spPr/>
        <p:txBody>
          <a:bodyPr/>
          <a:lstStyle/>
          <a:p>
            <a:r>
              <a:rPr lang="pt-BR" dirty="0"/>
              <a:t>Desvantagens:</a:t>
            </a:r>
          </a:p>
        </p:txBody>
      </p:sp>
      <p:sp>
        <p:nvSpPr>
          <p:cNvPr id="6" name="Espaço Reservado para Conteúdo 5"/>
          <p:cNvSpPr>
            <a:spLocks noGrp="1"/>
          </p:cNvSpPr>
          <p:nvPr>
            <p:ph sz="quarter" idx="4"/>
          </p:nvPr>
        </p:nvSpPr>
        <p:spPr/>
        <p:txBody>
          <a:bodyPr/>
          <a:lstStyle/>
          <a:p>
            <a:pPr>
              <a:buFontTx/>
              <a:buChar char="-"/>
            </a:pPr>
            <a:r>
              <a:rPr lang="pt-BR" dirty="0"/>
              <a:t>Não aplicável a zonas de difícil alcance</a:t>
            </a:r>
          </a:p>
          <a:p>
            <a:pPr>
              <a:buFontTx/>
              <a:buChar char="-"/>
            </a:pPr>
            <a:r>
              <a:rPr lang="pt-BR" dirty="0"/>
              <a:t>Produção de respingos</a:t>
            </a:r>
          </a:p>
          <a:p>
            <a:pPr>
              <a:buFontTx/>
              <a:buChar char="-"/>
            </a:pPr>
            <a:r>
              <a:rPr lang="pt-BR" dirty="0"/>
              <a:t>Alto custo do equipamento em relação a Soldagem com Eletrodo Revestido</a:t>
            </a:r>
          </a:p>
          <a:p>
            <a:pPr>
              <a:buFontTx/>
              <a:buChar char="-"/>
            </a:pPr>
            <a:r>
              <a:rPr lang="pt-BR" dirty="0"/>
              <a:t>Regulagem do processo bastante complexa</a:t>
            </a:r>
          </a:p>
        </p:txBody>
      </p:sp>
    </p:spTree>
    <p:extLst>
      <p:ext uri="{BB962C8B-B14F-4D97-AF65-F5344CB8AC3E}">
        <p14:creationId xmlns:p14="http://schemas.microsoft.com/office/powerpoint/2010/main" xmlns="" val="3285595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133" y="521139"/>
            <a:ext cx="9404723" cy="1400530"/>
          </a:xfrm>
        </p:spPr>
        <p:txBody>
          <a:bodyPr/>
          <a:lstStyle/>
          <a:p>
            <a:r>
              <a:rPr lang="pt-BR" dirty="0"/>
              <a:t>Soldagem de pinos</a:t>
            </a:r>
          </a:p>
        </p:txBody>
      </p:sp>
      <p:sp>
        <p:nvSpPr>
          <p:cNvPr id="6" name="Espaço Reservado para Conteúdo 5"/>
          <p:cNvSpPr>
            <a:spLocks noGrp="1"/>
          </p:cNvSpPr>
          <p:nvPr>
            <p:ph sz="quarter" idx="4"/>
          </p:nvPr>
        </p:nvSpPr>
        <p:spPr>
          <a:xfrm>
            <a:off x="952133" y="1537855"/>
            <a:ext cx="9404723" cy="4620058"/>
          </a:xfrm>
        </p:spPr>
        <p:txBody>
          <a:bodyPr numCol="1"/>
          <a:lstStyle/>
          <a:p>
            <a:pPr>
              <a:buFont typeface="Wingdings" panose="05000000000000000000" pitchFamily="2" charset="2"/>
              <a:buChar char="Ø"/>
            </a:pPr>
            <a:r>
              <a:rPr lang="pt-BR" sz="2000" dirty="0">
                <a:latin typeface="+mn-lt"/>
                <a:ea typeface="Times New Roman" panose="02020603050405020304" pitchFamily="18" charset="0"/>
              </a:rPr>
              <a:t>União de peças parecidas por aquecimento e fusão do metal base e parte da ponta do pino, seguido de imediata pressão.</a:t>
            </a:r>
          </a:p>
          <a:p>
            <a:pPr>
              <a:buFont typeface="Wingdings" panose="05000000000000000000" pitchFamily="2" charset="2"/>
              <a:buChar char="Ø"/>
            </a:pPr>
            <a:r>
              <a:rPr lang="pt-BR" sz="2000" dirty="0"/>
              <a:t>A energia elétrica e a força mecânica são transmitidas através de um porta-pinos num dispositivo de elevação, e protegidos por uma cerâmica. </a:t>
            </a:r>
          </a:p>
          <a:p>
            <a:pPr>
              <a:buFont typeface="Wingdings" panose="05000000000000000000" pitchFamily="2" charset="2"/>
              <a:buChar char="Ø"/>
            </a:pPr>
            <a:r>
              <a:rPr lang="pt-BR" sz="2000" dirty="0"/>
              <a:t>A energia pode ser de geradores ou retificadores.</a:t>
            </a:r>
          </a:p>
          <a:p>
            <a:pPr>
              <a:buFont typeface="Wingdings" panose="05000000000000000000" pitchFamily="2" charset="2"/>
              <a:buChar char="Ø"/>
            </a:pPr>
            <a:r>
              <a:rPr lang="pt-BR" sz="2000" dirty="0"/>
              <a:t>Usado para colocação de pinos em tubos  de trocadores de calor e fixação de ancoragem para isolamento.</a:t>
            </a:r>
          </a:p>
          <a:p>
            <a:pPr>
              <a:buFont typeface="Wingdings" panose="05000000000000000000" pitchFamily="2" charset="2"/>
              <a:buChar char="Ø"/>
            </a:pPr>
            <a:endParaRPr lang="pt-BR" sz="2000" dirty="0"/>
          </a:p>
          <a:p>
            <a:pPr>
              <a:buFont typeface="Wingdings" panose="05000000000000000000" pitchFamily="2" charset="2"/>
              <a:buChar char="Ø"/>
            </a:pPr>
            <a:endParaRPr lang="pt-BR" sz="2000" dirty="0">
              <a:latin typeface="+mn-lt"/>
              <a:ea typeface="Times New Roman" panose="02020603050405020304" pitchFamily="18" charset="0"/>
            </a:endParaRPr>
          </a:p>
          <a:p>
            <a:pPr>
              <a:buFont typeface="Wingdings" panose="05000000000000000000" pitchFamily="2" charset="2"/>
              <a:buChar char="Ø"/>
            </a:pPr>
            <a:endParaRPr lang="pt-BR" sz="2000" dirty="0">
              <a:latin typeface="+mn-lt"/>
              <a:ea typeface="Times New Roman" panose="02020603050405020304" pitchFamily="18" charset="0"/>
            </a:endParaRPr>
          </a:p>
          <a:p>
            <a:pPr>
              <a:buFont typeface="Wingdings" panose="05000000000000000000" pitchFamily="2" charset="2"/>
              <a:buChar char="Ø"/>
            </a:pPr>
            <a:endParaRPr lang="pt-BR" sz="2000" dirty="0">
              <a:latin typeface="+mn-lt"/>
              <a:ea typeface="Times New Roman" panose="02020603050405020304" pitchFamily="18" charset="0"/>
            </a:endParaRPr>
          </a:p>
          <a:p>
            <a:pPr>
              <a:buFont typeface="Wingdings" panose="05000000000000000000" pitchFamily="2" charset="2"/>
              <a:buChar char="Ø"/>
            </a:pPr>
            <a:endParaRPr lang="pt-BR" sz="2000" dirty="0">
              <a:latin typeface="+mn-lt"/>
              <a:ea typeface="Times New Roman" panose="02020603050405020304" pitchFamily="18" charset="0"/>
            </a:endParaRPr>
          </a:p>
          <a:p>
            <a:pPr marL="0" indent="0">
              <a:buNone/>
            </a:pPr>
            <a:endParaRPr lang="pt-BR" dirty="0">
              <a:latin typeface="+mn-lt"/>
            </a:endParaRPr>
          </a:p>
          <a:p>
            <a:pPr marL="0" indent="0">
              <a:buNone/>
            </a:pPr>
            <a:endParaRPr lang="pt-BR" dirty="0">
              <a:latin typeface="+mn-lt"/>
            </a:endParaRPr>
          </a:p>
        </p:txBody>
      </p:sp>
      <p:pic>
        <p:nvPicPr>
          <p:cNvPr id="4" name="Imagem 3" descr="http://wwwo.metalica.com.br/images/stories/Id5594/soldagem_eletrodo_pino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97539" y="4591188"/>
            <a:ext cx="3913909" cy="2043113"/>
          </a:xfrm>
          <a:prstGeom prst="rect">
            <a:avLst/>
          </a:prstGeom>
          <a:noFill/>
          <a:ln>
            <a:noFill/>
          </a:ln>
        </p:spPr>
      </p:pic>
    </p:spTree>
    <p:extLst>
      <p:ext uri="{BB962C8B-B14F-4D97-AF65-F5344CB8AC3E}">
        <p14:creationId xmlns:p14="http://schemas.microsoft.com/office/powerpoint/2010/main" xmlns="" val="1470035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TIG</a:t>
            </a:r>
          </a:p>
        </p:txBody>
      </p:sp>
      <p:sp>
        <p:nvSpPr>
          <p:cNvPr id="4" name="Espaço Reservado para Conteúdo 3"/>
          <p:cNvSpPr>
            <a:spLocks noGrp="1"/>
          </p:cNvSpPr>
          <p:nvPr>
            <p:ph sz="half" idx="2"/>
          </p:nvPr>
        </p:nvSpPr>
        <p:spPr>
          <a:xfrm>
            <a:off x="1103312" y="1399309"/>
            <a:ext cx="8947522" cy="4607647"/>
          </a:xfrm>
        </p:spPr>
        <p:txBody>
          <a:bodyPr>
            <a:normAutofit fontScale="92500" lnSpcReduction="20000"/>
          </a:bodyPr>
          <a:lstStyle/>
          <a:p>
            <a:r>
              <a:rPr lang="pt-BR" dirty="0"/>
              <a:t>1935, Desenvolvimento dos processos de soldagem TIG</a:t>
            </a:r>
          </a:p>
          <a:p>
            <a:endParaRPr lang="pt-BR" dirty="0"/>
          </a:p>
          <a:p>
            <a:r>
              <a:rPr lang="pt-BR" dirty="0"/>
              <a:t>Soldagem a arco elétrico estabelecido entre um eletrodo não consumível (a base de tungstênio) e a peça a ser soldada.</a:t>
            </a:r>
          </a:p>
          <a:p>
            <a:endParaRPr lang="pt-BR" dirty="0"/>
          </a:p>
          <a:p>
            <a:r>
              <a:rPr lang="pt-BR" dirty="0"/>
              <a:t>O arco elétrico é acionado por um gerador de faísca entre o eletrodo e a peça.</a:t>
            </a:r>
          </a:p>
          <a:p>
            <a:endParaRPr lang="pt-BR" dirty="0"/>
          </a:p>
          <a:p>
            <a:r>
              <a:rPr lang="pt-BR" dirty="0"/>
              <a:t>A solda ocorre tanto em corrente contínua quanto alternada.</a:t>
            </a:r>
          </a:p>
          <a:p>
            <a:endParaRPr lang="pt-BR" dirty="0"/>
          </a:p>
          <a:p>
            <a:r>
              <a:rPr lang="pt-BR" dirty="0"/>
              <a:t>Largamente utilizado na indústria aeroespacial e de aviação. </a:t>
            </a:r>
          </a:p>
          <a:p>
            <a:endParaRPr lang="pt-BR" dirty="0"/>
          </a:p>
          <a:p>
            <a:r>
              <a:rPr lang="pt-BR" dirty="0"/>
              <a:t>Indicado principalmente para peças pequenas e chapas finas que necessitam de uma soldagem mais precisa.</a:t>
            </a:r>
          </a:p>
          <a:p>
            <a:endParaRPr lang="pt-BR" dirty="0"/>
          </a:p>
        </p:txBody>
      </p:sp>
    </p:spTree>
    <p:extLst>
      <p:ext uri="{BB962C8B-B14F-4D97-AF65-F5344CB8AC3E}">
        <p14:creationId xmlns:p14="http://schemas.microsoft.com/office/powerpoint/2010/main" xmlns="" val="2693103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TIG</a:t>
            </a:r>
          </a:p>
        </p:txBody>
      </p:sp>
      <p:sp>
        <p:nvSpPr>
          <p:cNvPr id="3" name="Espaço Reservado para Texto 2"/>
          <p:cNvSpPr>
            <a:spLocks noGrp="1"/>
          </p:cNvSpPr>
          <p:nvPr>
            <p:ph type="body" idx="1"/>
          </p:nvPr>
        </p:nvSpPr>
        <p:spPr>
          <a:xfrm>
            <a:off x="1103313" y="1328738"/>
            <a:ext cx="4396338" cy="576262"/>
          </a:xfrm>
        </p:spPr>
        <p:txBody>
          <a:bodyPr/>
          <a:lstStyle/>
          <a:p>
            <a:r>
              <a:rPr lang="pt-BR" dirty="0"/>
              <a:t>Vantagens</a:t>
            </a:r>
          </a:p>
        </p:txBody>
      </p:sp>
      <p:sp>
        <p:nvSpPr>
          <p:cNvPr id="4" name="Espaço Reservado para Conteúdo 3"/>
          <p:cNvSpPr>
            <a:spLocks noGrp="1"/>
          </p:cNvSpPr>
          <p:nvPr>
            <p:ph sz="half" idx="2"/>
          </p:nvPr>
        </p:nvSpPr>
        <p:spPr>
          <a:xfrm>
            <a:off x="1094173" y="1985290"/>
            <a:ext cx="4396339" cy="3741738"/>
          </a:xfrm>
        </p:spPr>
        <p:txBody>
          <a:bodyPr/>
          <a:lstStyle/>
          <a:p>
            <a:pPr marL="0" indent="0">
              <a:buNone/>
            </a:pPr>
            <a:r>
              <a:rPr lang="pt-BR" dirty="0"/>
              <a:t>- Soldas de excelente qualidade;</a:t>
            </a:r>
          </a:p>
          <a:p>
            <a:pPr marL="0" indent="0">
              <a:buNone/>
            </a:pPr>
            <a:r>
              <a:rPr lang="pt-BR" dirty="0"/>
              <a:t>- Menor aquecimento da peça soldada;</a:t>
            </a:r>
          </a:p>
          <a:p>
            <a:pPr marL="0" indent="0">
              <a:buNone/>
            </a:pPr>
            <a:r>
              <a:rPr lang="pt-BR" dirty="0"/>
              <a:t>- Menor risco à corrosão granular;</a:t>
            </a:r>
          </a:p>
          <a:p>
            <a:pPr marL="0" indent="0">
              <a:buNone/>
            </a:pPr>
            <a:r>
              <a:rPr lang="pt-BR" dirty="0"/>
              <a:t>- Pode ser automatizado.</a:t>
            </a:r>
          </a:p>
        </p:txBody>
      </p:sp>
      <p:sp>
        <p:nvSpPr>
          <p:cNvPr id="5" name="Espaço Reservado para Texto 4"/>
          <p:cNvSpPr>
            <a:spLocks noGrp="1"/>
          </p:cNvSpPr>
          <p:nvPr>
            <p:ph type="body" sz="quarter" idx="3"/>
          </p:nvPr>
        </p:nvSpPr>
        <p:spPr>
          <a:xfrm>
            <a:off x="5654495" y="1328738"/>
            <a:ext cx="4396339" cy="576262"/>
          </a:xfrm>
        </p:spPr>
        <p:txBody>
          <a:bodyPr/>
          <a:lstStyle/>
          <a:p>
            <a:r>
              <a:rPr lang="pt-BR" dirty="0"/>
              <a:t>Desvantagens</a:t>
            </a:r>
          </a:p>
        </p:txBody>
      </p:sp>
      <p:sp>
        <p:nvSpPr>
          <p:cNvPr id="6" name="Espaço Reservado para Conteúdo 5"/>
          <p:cNvSpPr>
            <a:spLocks noGrp="1"/>
          </p:cNvSpPr>
          <p:nvPr>
            <p:ph sz="quarter" idx="4"/>
          </p:nvPr>
        </p:nvSpPr>
        <p:spPr>
          <a:xfrm>
            <a:off x="5654495" y="2004146"/>
            <a:ext cx="4396339" cy="3741738"/>
          </a:xfrm>
        </p:spPr>
        <p:txBody>
          <a:bodyPr/>
          <a:lstStyle/>
          <a:p>
            <a:pPr marL="0" indent="0">
              <a:buNone/>
            </a:pPr>
            <a:r>
              <a:rPr lang="pt-BR" dirty="0"/>
              <a:t>- É um processo de difícil uso com corrente de ar;</a:t>
            </a:r>
          </a:p>
          <a:p>
            <a:pPr marL="0" indent="0">
              <a:buNone/>
            </a:pPr>
            <a:r>
              <a:rPr lang="pt-BR" dirty="0"/>
              <a:t>- Inadequado para a soldagem de chapas de mais de 6 mm;</a:t>
            </a:r>
          </a:p>
          <a:p>
            <a:pPr marL="0" indent="0">
              <a:buNone/>
            </a:pPr>
            <a:r>
              <a:rPr lang="pt-BR" dirty="0"/>
              <a:t>- Possui baixa produtividade devido à alta taxa de deposição.</a:t>
            </a:r>
          </a:p>
        </p:txBody>
      </p:sp>
      <p:pic>
        <p:nvPicPr>
          <p:cNvPr id="7" name="Imagem 6" descr="http://wwwo.metalica.com.br/images/stories/Id5594/soldagem_eletrodo_Tig.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412933" y="4087091"/>
            <a:ext cx="3860703" cy="2525799"/>
          </a:xfrm>
          <a:prstGeom prst="rect">
            <a:avLst/>
          </a:prstGeom>
          <a:noFill/>
          <a:ln>
            <a:noFill/>
          </a:ln>
        </p:spPr>
      </p:pic>
    </p:spTree>
    <p:extLst>
      <p:ext uri="{BB962C8B-B14F-4D97-AF65-F5344CB8AC3E}">
        <p14:creationId xmlns:p14="http://schemas.microsoft.com/office/powerpoint/2010/main" xmlns="" val="145588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por resistência elétrica </a:t>
            </a:r>
          </a:p>
        </p:txBody>
      </p:sp>
      <p:sp>
        <p:nvSpPr>
          <p:cNvPr id="3" name="Espaço Reservado para Texto 2"/>
          <p:cNvSpPr>
            <a:spLocks noGrp="1"/>
          </p:cNvSpPr>
          <p:nvPr>
            <p:ph type="body" idx="1"/>
          </p:nvPr>
        </p:nvSpPr>
        <p:spPr>
          <a:xfrm>
            <a:off x="1094508" y="4728545"/>
            <a:ext cx="4559985" cy="576262"/>
          </a:xfrm>
        </p:spPr>
        <p:txBody>
          <a:bodyPr/>
          <a:lstStyle/>
          <a:p>
            <a:r>
              <a:rPr lang="pt-BR" dirty="0"/>
              <a:t>Vantagens</a:t>
            </a:r>
          </a:p>
        </p:txBody>
      </p:sp>
      <p:sp>
        <p:nvSpPr>
          <p:cNvPr id="4" name="Espaço Reservado para Conteúdo 3"/>
          <p:cNvSpPr>
            <a:spLocks noGrp="1"/>
          </p:cNvSpPr>
          <p:nvPr>
            <p:ph sz="half" idx="2"/>
          </p:nvPr>
        </p:nvSpPr>
        <p:spPr>
          <a:xfrm>
            <a:off x="1094509" y="1168136"/>
            <a:ext cx="4559984" cy="5274228"/>
          </a:xfrm>
        </p:spPr>
        <p:txBody>
          <a:bodyPr/>
          <a:lstStyle/>
          <a:p>
            <a:pPr algn="just"/>
            <a:endParaRPr lang="pt-BR" dirty="0"/>
          </a:p>
          <a:p>
            <a:r>
              <a:rPr lang="pt-BR" dirty="0"/>
              <a:t>Ao contrário dos outros processos, utiliza o aquecimento por efeito Joule para realizar a fusão da face comum entre as duas peças.</a:t>
            </a:r>
          </a:p>
          <a:p>
            <a:r>
              <a:rPr lang="pt-BR" dirty="0"/>
              <a:t>Com aplicação da pressão pelos eletrodos de cobre e a posterior passagem de corrente, ocorre a fusão desta face em comum.</a:t>
            </a:r>
          </a:p>
          <a:p>
            <a:r>
              <a:rPr lang="pt-BR" dirty="0"/>
              <a:t>Procedimento muito interessante para ser utilizado em chapas finas.</a:t>
            </a:r>
          </a:p>
          <a:p>
            <a:pPr marL="0" indent="0" algn="just">
              <a:buNone/>
            </a:pPr>
            <a:endParaRPr lang="pt-BR" dirty="0"/>
          </a:p>
          <a:p>
            <a:pPr algn="just"/>
            <a:endParaRPr lang="pt-BR" dirty="0"/>
          </a:p>
          <a:p>
            <a:r>
              <a:rPr lang="pt-BR" dirty="0"/>
              <a:t>facilidade e velocidade na operação.</a:t>
            </a:r>
          </a:p>
          <a:p>
            <a:pPr algn="just"/>
            <a:endParaRPr lang="pt-BR" dirty="0"/>
          </a:p>
          <a:p>
            <a:pPr algn="just"/>
            <a:endParaRPr lang="pt-BR" dirty="0"/>
          </a:p>
          <a:p>
            <a:pPr algn="just"/>
            <a:endParaRPr lang="pt-BR" dirty="0"/>
          </a:p>
        </p:txBody>
      </p:sp>
      <p:sp>
        <p:nvSpPr>
          <p:cNvPr id="5" name="Espaço Reservado para Texto 4"/>
          <p:cNvSpPr>
            <a:spLocks noGrp="1"/>
          </p:cNvSpPr>
          <p:nvPr>
            <p:ph type="body" sz="quarter" idx="3"/>
          </p:nvPr>
        </p:nvSpPr>
        <p:spPr>
          <a:xfrm>
            <a:off x="5810573" y="4728545"/>
            <a:ext cx="5013505" cy="576262"/>
          </a:xfrm>
        </p:spPr>
        <p:txBody>
          <a:bodyPr/>
          <a:lstStyle/>
          <a:p>
            <a:r>
              <a:rPr lang="pt-BR" dirty="0"/>
              <a:t>Desvantagens</a:t>
            </a:r>
          </a:p>
        </p:txBody>
      </p:sp>
      <p:sp>
        <p:nvSpPr>
          <p:cNvPr id="6" name="Espaço Reservado para Conteúdo 5"/>
          <p:cNvSpPr>
            <a:spLocks noGrp="1"/>
          </p:cNvSpPr>
          <p:nvPr>
            <p:ph sz="quarter" idx="4"/>
          </p:nvPr>
        </p:nvSpPr>
        <p:spPr>
          <a:xfrm>
            <a:off x="5810573" y="1168136"/>
            <a:ext cx="4396338" cy="5274228"/>
          </a:xfrm>
        </p:spPr>
        <p:txBody>
          <a:bodyPr/>
          <a:lstStyle/>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r>
              <a:rPr lang="pt-BR" dirty="0"/>
              <a:t>não aceita peças com formatos muito complexos e pesadas.</a:t>
            </a:r>
          </a:p>
          <a:p>
            <a:endParaRPr lang="pt-BR" dirty="0"/>
          </a:p>
          <a:p>
            <a:endParaRPr lang="pt-BR" dirty="0"/>
          </a:p>
        </p:txBody>
      </p:sp>
      <p:pic>
        <p:nvPicPr>
          <p:cNvPr id="8" name="Imagem 7" descr="http://wwwo.metalica.com.br/images/stories/Id5594/soldagem_eletrodo_resisteletrica.jpg"/>
          <p:cNvPicPr/>
          <p:nvPr/>
        </p:nvPicPr>
        <p:blipFill>
          <a:blip r:embed="rId2">
            <a:extLst>
              <a:ext uri="{28A0092B-C50C-407E-A947-70E740481C1C}">
                <a14:useLocalDpi xmlns:a14="http://schemas.microsoft.com/office/drawing/2010/main" xmlns="" val="0"/>
              </a:ext>
            </a:extLst>
          </a:blip>
          <a:srcRect/>
          <a:stretch>
            <a:fillRect/>
          </a:stretch>
        </p:blipFill>
        <p:spPr bwMode="auto">
          <a:xfrm>
            <a:off x="6334040" y="1608010"/>
            <a:ext cx="4333958" cy="2898861"/>
          </a:xfrm>
          <a:prstGeom prst="rect">
            <a:avLst/>
          </a:prstGeom>
          <a:noFill/>
          <a:ln>
            <a:noFill/>
          </a:ln>
        </p:spPr>
      </p:pic>
    </p:spTree>
    <p:extLst>
      <p:ext uri="{BB962C8B-B14F-4D97-AF65-F5344CB8AC3E}">
        <p14:creationId xmlns:p14="http://schemas.microsoft.com/office/powerpoint/2010/main" xmlns="" val="2794714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é a soldagem?</a:t>
            </a:r>
          </a:p>
        </p:txBody>
      </p:sp>
      <p:sp>
        <p:nvSpPr>
          <p:cNvPr id="3" name="Espaço Reservado para Conteúdo 2"/>
          <p:cNvSpPr>
            <a:spLocks noGrp="1"/>
          </p:cNvSpPr>
          <p:nvPr>
            <p:ph idx="1"/>
          </p:nvPr>
        </p:nvSpPr>
        <p:spPr/>
        <p:txBody>
          <a:bodyPr>
            <a:normAutofit/>
          </a:bodyPr>
          <a:lstStyle/>
          <a:p>
            <a:r>
              <a:rPr lang="pt-BR" dirty="0"/>
              <a:t>A soldagem nada mais é que a junção de duas partes metálicas feita a partir de uma fonte de calor, podendo ou não utilizar pressão</a:t>
            </a:r>
          </a:p>
        </p:txBody>
      </p:sp>
      <p:pic>
        <p:nvPicPr>
          <p:cNvPr id="5" name="Imagem 4"/>
          <p:cNvPicPr>
            <a:picLocks noChangeAspect="1"/>
          </p:cNvPicPr>
          <p:nvPr/>
        </p:nvPicPr>
        <p:blipFill>
          <a:blip r:embed="rId2"/>
          <a:stretch>
            <a:fillRect/>
          </a:stretch>
        </p:blipFill>
        <p:spPr>
          <a:xfrm>
            <a:off x="3929519" y="2917962"/>
            <a:ext cx="4700131" cy="3120887"/>
          </a:xfrm>
          <a:prstGeom prst="rect">
            <a:avLst/>
          </a:prstGeom>
        </p:spPr>
      </p:pic>
    </p:spTree>
    <p:extLst>
      <p:ext uri="{BB962C8B-B14F-4D97-AF65-F5344CB8AC3E}">
        <p14:creationId xmlns:p14="http://schemas.microsoft.com/office/powerpoint/2010/main" xmlns="" val="693239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por Arame Tubular</a:t>
            </a:r>
          </a:p>
        </p:txBody>
      </p:sp>
      <p:sp>
        <p:nvSpPr>
          <p:cNvPr id="8" name="Espaço Reservado para Conteúdo 5"/>
          <p:cNvSpPr>
            <a:spLocks noGrp="1"/>
          </p:cNvSpPr>
          <p:nvPr>
            <p:ph sz="half" idx="2"/>
          </p:nvPr>
        </p:nvSpPr>
        <p:spPr>
          <a:xfrm>
            <a:off x="1177636" y="1853248"/>
            <a:ext cx="8873198" cy="3726872"/>
          </a:xfrm>
        </p:spPr>
        <p:txBody>
          <a:bodyPr>
            <a:normAutofit/>
          </a:bodyPr>
          <a:lstStyle/>
          <a:p>
            <a:r>
              <a:rPr lang="pt-BR" sz="2000" dirty="0"/>
              <a:t>Soldagem por fusão, onde o calor necessário à ligação das partes é fornecido por um arco elétrico estabelecido entre a peça e um arame alimentado continuamente.</a:t>
            </a:r>
          </a:p>
          <a:p>
            <a:pPr algn="just"/>
            <a:endParaRPr lang="pt-BR" sz="2000" dirty="0"/>
          </a:p>
          <a:p>
            <a:r>
              <a:rPr lang="pt-BR" sz="2000" dirty="0"/>
              <a:t>Teve seu início com os processos TIG e MIG.</a:t>
            </a:r>
          </a:p>
          <a:p>
            <a:pPr marL="0" indent="0" algn="just">
              <a:buNone/>
            </a:pPr>
            <a:endParaRPr lang="pt-BR" sz="2000" dirty="0"/>
          </a:p>
          <a:p>
            <a:r>
              <a:rPr lang="pt-BR" sz="2000" dirty="0"/>
              <a:t>O processo de soldagem por Arame Tubular tem duas variantes, podendo ser protegido por gás inerte, por gás ativo ou mistura destes ou ser auto protegido, sem a utilização de gases de proteção. </a:t>
            </a:r>
            <a:endParaRPr lang="pt-BR" dirty="0"/>
          </a:p>
        </p:txBody>
      </p:sp>
    </p:spTree>
    <p:extLst>
      <p:ext uri="{BB962C8B-B14F-4D97-AF65-F5344CB8AC3E}">
        <p14:creationId xmlns:p14="http://schemas.microsoft.com/office/powerpoint/2010/main" xmlns="" val="3756201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por Arame Tubular</a:t>
            </a:r>
          </a:p>
        </p:txBody>
      </p:sp>
      <p:sp>
        <p:nvSpPr>
          <p:cNvPr id="3" name="Espaço Reservado para Texto 2"/>
          <p:cNvSpPr>
            <a:spLocks noGrp="1"/>
          </p:cNvSpPr>
          <p:nvPr>
            <p:ph type="body" idx="1"/>
          </p:nvPr>
        </p:nvSpPr>
        <p:spPr/>
        <p:txBody>
          <a:bodyPr/>
          <a:lstStyle/>
          <a:p>
            <a:r>
              <a:rPr lang="pt-BR" dirty="0"/>
              <a:t>Vantagens</a:t>
            </a:r>
          </a:p>
        </p:txBody>
      </p:sp>
      <p:sp>
        <p:nvSpPr>
          <p:cNvPr id="4" name="Espaço Reservado para Conteúdo 3"/>
          <p:cNvSpPr>
            <a:spLocks noGrp="1"/>
          </p:cNvSpPr>
          <p:nvPr>
            <p:ph sz="half" idx="2"/>
          </p:nvPr>
        </p:nvSpPr>
        <p:spPr/>
        <p:txBody>
          <a:bodyPr/>
          <a:lstStyle/>
          <a:p>
            <a:pPr marL="0" indent="0">
              <a:buNone/>
            </a:pPr>
            <a:r>
              <a:rPr lang="pt-BR" dirty="0"/>
              <a:t>- Soldagem confere alta qualidade ao metal de solda depositado;  </a:t>
            </a:r>
          </a:p>
          <a:p>
            <a:pPr marL="0" indent="0">
              <a:buNone/>
            </a:pPr>
            <a:r>
              <a:rPr lang="pt-BR" dirty="0"/>
              <a:t>- Excelente aparência ao cordão de solda;</a:t>
            </a:r>
          </a:p>
          <a:p>
            <a:pPr marL="0" indent="0">
              <a:buNone/>
            </a:pPr>
            <a:r>
              <a:rPr lang="pt-BR" dirty="0"/>
              <a:t>- Boas características de arco;</a:t>
            </a:r>
          </a:p>
          <a:p>
            <a:pPr marL="0" indent="0">
              <a:buNone/>
            </a:pPr>
            <a:r>
              <a:rPr lang="pt-BR" dirty="0"/>
              <a:t>- Versatilidade e possibilidade de aplicação em ambientes sujeitos a intempéries.</a:t>
            </a:r>
          </a:p>
          <a:p>
            <a:endParaRPr lang="pt-BR" dirty="0"/>
          </a:p>
        </p:txBody>
      </p:sp>
      <p:pic>
        <p:nvPicPr>
          <p:cNvPr id="7" name="Imagem 6" descr="http://wwwo.metalica.com.br/images/stories/Id5594/soldagem_arame_tubular.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186714" y="2514600"/>
            <a:ext cx="4301176" cy="2742363"/>
          </a:xfrm>
          <a:prstGeom prst="rect">
            <a:avLst/>
          </a:prstGeom>
          <a:noFill/>
          <a:ln>
            <a:noFill/>
          </a:ln>
        </p:spPr>
      </p:pic>
    </p:spTree>
    <p:extLst>
      <p:ext uri="{BB962C8B-B14F-4D97-AF65-F5344CB8AC3E}">
        <p14:creationId xmlns:p14="http://schemas.microsoft.com/office/powerpoint/2010/main" xmlns="" val="1425956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por Arco Submerso</a:t>
            </a:r>
          </a:p>
        </p:txBody>
      </p:sp>
      <p:sp>
        <p:nvSpPr>
          <p:cNvPr id="7" name="Espaço Reservado para Conteúdo 5"/>
          <p:cNvSpPr>
            <a:spLocks noGrp="1"/>
          </p:cNvSpPr>
          <p:nvPr>
            <p:ph sz="half" idx="2"/>
          </p:nvPr>
        </p:nvSpPr>
        <p:spPr>
          <a:xfrm>
            <a:off x="1103684" y="1981922"/>
            <a:ext cx="8947150" cy="3997325"/>
          </a:xfrm>
        </p:spPr>
        <p:txBody>
          <a:bodyPr/>
          <a:lstStyle/>
          <a:p>
            <a:r>
              <a:rPr lang="pt-BR" dirty="0"/>
              <a:t>Calor para soldagem é fornecido por um ou mais arcos desenvolvidos entre eletrodos de arame sólido ou tubular e a peça da obra.</a:t>
            </a:r>
          </a:p>
          <a:p>
            <a:pPr algn="just"/>
            <a:r>
              <a:rPr lang="pt-BR" dirty="0"/>
              <a:t>O arco fica protegido por uma camada de fluxo granular fundido.</a:t>
            </a:r>
          </a:p>
          <a:p>
            <a:r>
              <a:rPr lang="pt-BR" dirty="0"/>
              <a:t>A maior limitação deste processo de soldagem é o fato que não permite a soldagem em posições que não sejam a plana ou horizontal.</a:t>
            </a:r>
          </a:p>
        </p:txBody>
      </p:sp>
      <p:pic>
        <p:nvPicPr>
          <p:cNvPr id="8" name="Imagem 7" descr="http://wwwo.metalica.com.br/images/stories/Id5594/soldagem_eletrodo_arco_submerso.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556288" y="4114800"/>
            <a:ext cx="4894983" cy="2363211"/>
          </a:xfrm>
          <a:prstGeom prst="rect">
            <a:avLst/>
          </a:prstGeom>
          <a:noFill/>
          <a:ln>
            <a:noFill/>
          </a:ln>
        </p:spPr>
      </p:pic>
    </p:spTree>
    <p:extLst>
      <p:ext uri="{BB962C8B-B14F-4D97-AF65-F5344CB8AC3E}">
        <p14:creationId xmlns:p14="http://schemas.microsoft.com/office/powerpoint/2010/main" xmlns="" val="503410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Soldagem Plasma</a:t>
            </a:r>
          </a:p>
        </p:txBody>
      </p:sp>
      <p:sp>
        <p:nvSpPr>
          <p:cNvPr id="4" name="Espaço Reservado para Conteúdo 3"/>
          <p:cNvSpPr>
            <a:spLocks noGrp="1"/>
          </p:cNvSpPr>
          <p:nvPr>
            <p:ph sz="half" idx="2"/>
          </p:nvPr>
        </p:nvSpPr>
        <p:spPr>
          <a:xfrm>
            <a:off x="1399309" y="1676401"/>
            <a:ext cx="8651525" cy="4364181"/>
          </a:xfrm>
        </p:spPr>
        <p:txBody>
          <a:bodyPr/>
          <a:lstStyle/>
          <a:p>
            <a:r>
              <a:rPr lang="pt-BR" dirty="0"/>
              <a:t>Assemelha-se muito ao processo TIG.</a:t>
            </a:r>
          </a:p>
          <a:p>
            <a:r>
              <a:rPr lang="pt-BR" dirty="0"/>
              <a:t>É importante notar que os dois processos possuem regiões com as mesmas temperaturas máximas. </a:t>
            </a:r>
          </a:p>
          <a:p>
            <a:r>
              <a:rPr lang="pt-BR" dirty="0"/>
              <a:t>O gás de plasma recombinado não é suficiente para a proteção da região soldada e da peça de fusão.</a:t>
            </a:r>
          </a:p>
        </p:txBody>
      </p:sp>
      <p:pic>
        <p:nvPicPr>
          <p:cNvPr id="7" name="Imagem 6" descr="http://wwwo.metalica.com.br/images/stories/Id5594/soldagem_eletrodo_plasma.jp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617288" y="3768436"/>
            <a:ext cx="3933439" cy="2641022"/>
          </a:xfrm>
          <a:prstGeom prst="rect">
            <a:avLst/>
          </a:prstGeom>
          <a:noFill/>
          <a:ln>
            <a:noFill/>
          </a:ln>
        </p:spPr>
      </p:pic>
    </p:spTree>
    <p:extLst>
      <p:ext uri="{BB962C8B-B14F-4D97-AF65-F5344CB8AC3E}">
        <p14:creationId xmlns:p14="http://schemas.microsoft.com/office/powerpoint/2010/main" xmlns="" val="436518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095" y="369427"/>
            <a:ext cx="10889672" cy="1400530"/>
          </a:xfrm>
        </p:spPr>
        <p:txBody>
          <a:bodyPr/>
          <a:lstStyle/>
          <a:p>
            <a:r>
              <a:rPr lang="pt-BR" dirty="0"/>
              <a:t>Soldagem sob escória eletrocondutora </a:t>
            </a:r>
          </a:p>
        </p:txBody>
      </p:sp>
      <p:sp>
        <p:nvSpPr>
          <p:cNvPr id="4" name="Espaço Reservado para Conteúdo 3"/>
          <p:cNvSpPr>
            <a:spLocks noGrp="1"/>
          </p:cNvSpPr>
          <p:nvPr>
            <p:ph sz="half" idx="2"/>
          </p:nvPr>
        </p:nvSpPr>
        <p:spPr>
          <a:xfrm>
            <a:off x="1103312" y="1343891"/>
            <a:ext cx="9301452" cy="4663065"/>
          </a:xfrm>
        </p:spPr>
        <p:txBody>
          <a:bodyPr>
            <a:normAutofit lnSpcReduction="10000"/>
          </a:bodyPr>
          <a:lstStyle/>
          <a:p>
            <a:r>
              <a:rPr lang="pt-BR" sz="2200" dirty="0"/>
              <a:t>Desenvolvido na Rússia, é uma variante do arco submerso.</a:t>
            </a:r>
          </a:p>
          <a:p>
            <a:r>
              <a:rPr lang="pt-BR" sz="2200" dirty="0"/>
              <a:t>A corrente produz o calor necessário para a soldagem ao atravessar um banho de escória. </a:t>
            </a:r>
          </a:p>
          <a:p>
            <a:r>
              <a:rPr lang="pt-BR" sz="2200" dirty="0"/>
              <a:t>A poça de fusão se forma entre as peças no meio dos dois encostos de cobre, com o material de adição solidificado como fundo.</a:t>
            </a:r>
          </a:p>
          <a:p>
            <a:r>
              <a:rPr lang="pt-BR" sz="2200" dirty="0"/>
              <a:t>Altamente recomendado para juntas de topo e em ângulo, soldagem de topo de tubos e operações de recobrimento.</a:t>
            </a:r>
          </a:p>
          <a:p>
            <a:endParaRPr lang="pt-BR" dirty="0"/>
          </a:p>
          <a:p>
            <a:endParaRPr lang="pt-BR" dirty="0"/>
          </a:p>
          <a:p>
            <a:endParaRPr lang="pt-BR" dirty="0"/>
          </a:p>
          <a:p>
            <a:pPr marL="0" indent="0">
              <a:buNone/>
            </a:pPr>
            <a:r>
              <a:rPr lang="pt-BR" dirty="0"/>
              <a:t/>
            </a:r>
            <a:br>
              <a:rPr lang="pt-BR" dirty="0"/>
            </a:br>
            <a:endParaRPr lang="pt-BR" dirty="0"/>
          </a:p>
        </p:txBody>
      </p:sp>
      <p:pic>
        <p:nvPicPr>
          <p:cNvPr id="7" name="Imagem 6" descr="escoria-eletrocondutora-2">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475569" y="4211782"/>
            <a:ext cx="4556938" cy="2452255"/>
          </a:xfrm>
          <a:prstGeom prst="rect">
            <a:avLst/>
          </a:prstGeom>
          <a:noFill/>
          <a:ln>
            <a:noFill/>
          </a:ln>
        </p:spPr>
      </p:pic>
    </p:spTree>
    <p:extLst>
      <p:ext uri="{BB962C8B-B14F-4D97-AF65-F5344CB8AC3E}">
        <p14:creationId xmlns:p14="http://schemas.microsoft.com/office/powerpoint/2010/main" xmlns="" val="2889136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591263"/>
            <a:ext cx="9404723" cy="1400530"/>
          </a:xfrm>
        </p:spPr>
        <p:txBody>
          <a:bodyPr/>
          <a:lstStyle/>
          <a:p>
            <a:r>
              <a:rPr lang="pt-BR" dirty="0"/>
              <a:t>Energia de soldagem</a:t>
            </a:r>
          </a:p>
        </p:txBody>
      </p:sp>
      <p:sp>
        <p:nvSpPr>
          <p:cNvPr id="4" name="Espaço Reservado para Conteúdo 3"/>
          <p:cNvSpPr>
            <a:spLocks noGrp="1"/>
          </p:cNvSpPr>
          <p:nvPr>
            <p:ph sz="half" idx="2"/>
          </p:nvPr>
        </p:nvSpPr>
        <p:spPr>
          <a:xfrm>
            <a:off x="1103312" y="1991793"/>
            <a:ext cx="8947522" cy="4403090"/>
          </a:xfrm>
        </p:spPr>
        <p:txBody>
          <a:bodyPr/>
          <a:lstStyle/>
          <a:p>
            <a:r>
              <a:rPr lang="pt-BR" dirty="0"/>
              <a:t>É a quantidade de energia dispendida na soldagem em uma unidade de comprimento. Também é conhecida como aporte de calor, ou aporte térmico.</a:t>
            </a:r>
          </a:p>
          <a:p>
            <a:endParaRPr lang="pt-BR" dirty="0"/>
          </a:p>
          <a:p>
            <a:r>
              <a:rPr lang="pt-BR" dirty="0"/>
              <a:t>Quanto mais alto for o aporte de calor (energia de soldagem), maior será a quantidade de energia calorífica transferida à peça.</a:t>
            </a:r>
          </a:p>
          <a:p>
            <a:pPr marL="0" indent="0">
              <a:buNone/>
            </a:pPr>
            <a:endParaRPr lang="pt-BR" dirty="0"/>
          </a:p>
          <a:p>
            <a:r>
              <a:rPr lang="pt-BR" dirty="0"/>
              <a:t>A energia de soldagem é uma característica do processo de soldagem e da técnica empregados.</a:t>
            </a:r>
          </a:p>
        </p:txBody>
      </p:sp>
    </p:spTree>
    <p:extLst>
      <p:ext uri="{BB962C8B-B14F-4D97-AF65-F5344CB8AC3E}">
        <p14:creationId xmlns:p14="http://schemas.microsoft.com/office/powerpoint/2010/main" xmlns="" val="1056357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Influência da temperatura</a:t>
            </a:r>
          </a:p>
        </p:txBody>
      </p:sp>
      <p:sp>
        <p:nvSpPr>
          <p:cNvPr id="4" name="Espaço Reservado para Conteúdo 3"/>
          <p:cNvSpPr>
            <a:spLocks noGrp="1"/>
          </p:cNvSpPr>
          <p:nvPr>
            <p:ph sz="half" idx="2"/>
          </p:nvPr>
        </p:nvSpPr>
        <p:spPr>
          <a:xfrm>
            <a:off x="967909" y="1413164"/>
            <a:ext cx="9082925" cy="4787756"/>
          </a:xfrm>
        </p:spPr>
        <p:txBody>
          <a:bodyPr/>
          <a:lstStyle/>
          <a:p>
            <a:r>
              <a:rPr lang="pt-BR" dirty="0"/>
              <a:t>A temperatura máxima atingida varia inversamente com a distância ao centro da solda.</a:t>
            </a:r>
          </a:p>
          <a:p>
            <a:r>
              <a:rPr lang="pt-BR" dirty="0"/>
              <a:t>A velocidade de resfriamento varia inversamente com a temperatura inicial da peça sendo soldada.</a:t>
            </a:r>
          </a:p>
          <a:p>
            <a:r>
              <a:rPr lang="pt-BR" dirty="0"/>
              <a:t>A velocidade de resfriamento varia diretamente com a espessura da peça sendo soldada.</a:t>
            </a:r>
          </a:p>
          <a:p>
            <a:r>
              <a:rPr lang="pt-BR" dirty="0"/>
              <a:t>A velocidade de resfriamento varia inversamente com a energia de soldagem.</a:t>
            </a:r>
          </a:p>
        </p:txBody>
      </p:sp>
      <p:pic>
        <p:nvPicPr>
          <p:cNvPr id="7" name="Imagem 6" descr="http://wwwo.metalica.com.br/images/stories/Id5707/processo_3.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503709" y="4184072"/>
            <a:ext cx="4011324" cy="2210811"/>
          </a:xfrm>
          <a:prstGeom prst="rect">
            <a:avLst/>
          </a:prstGeom>
          <a:noFill/>
          <a:ln>
            <a:noFill/>
          </a:ln>
        </p:spPr>
      </p:pic>
    </p:spTree>
    <p:extLst>
      <p:ext uri="{BB962C8B-B14F-4D97-AF65-F5344CB8AC3E}">
        <p14:creationId xmlns:p14="http://schemas.microsoft.com/office/powerpoint/2010/main" xmlns="" val="319991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03312" y="903601"/>
            <a:ext cx="4396339" cy="1012680"/>
          </a:xfrm>
        </p:spPr>
        <p:txBody>
          <a:bodyPr/>
          <a:lstStyle/>
          <a:p>
            <a:r>
              <a:rPr lang="pt-BR" sz="2800" dirty="0"/>
              <a:t>Velocidade  de avanço </a:t>
            </a:r>
          </a:p>
        </p:txBody>
      </p:sp>
      <p:sp>
        <p:nvSpPr>
          <p:cNvPr id="4" name="Espaço Reservado para Conteúdo 3"/>
          <p:cNvSpPr>
            <a:spLocks noGrp="1"/>
          </p:cNvSpPr>
          <p:nvPr>
            <p:ph sz="half" idx="2"/>
          </p:nvPr>
        </p:nvSpPr>
        <p:spPr>
          <a:xfrm>
            <a:off x="1103312" y="2304131"/>
            <a:ext cx="4396340" cy="4219720"/>
          </a:xfrm>
        </p:spPr>
        <p:txBody>
          <a:bodyPr/>
          <a:lstStyle/>
          <a:p>
            <a:endParaRPr lang="pt-BR" dirty="0"/>
          </a:p>
          <a:p>
            <a:r>
              <a:rPr lang="pt-BR" dirty="0"/>
              <a:t>Exprime o comprimento linear de solda executado em cada passe na unidade de tempo. </a:t>
            </a:r>
          </a:p>
        </p:txBody>
      </p:sp>
      <p:sp>
        <p:nvSpPr>
          <p:cNvPr id="5" name="Espaço Reservado para Texto 4"/>
          <p:cNvSpPr>
            <a:spLocks noGrp="1"/>
          </p:cNvSpPr>
          <p:nvPr>
            <p:ph type="body" sz="quarter" idx="3"/>
          </p:nvPr>
        </p:nvSpPr>
        <p:spPr>
          <a:xfrm>
            <a:off x="6443841" y="903601"/>
            <a:ext cx="5290596" cy="1012680"/>
          </a:xfrm>
        </p:spPr>
        <p:txBody>
          <a:bodyPr/>
          <a:lstStyle/>
          <a:p>
            <a:r>
              <a:rPr lang="pt-BR" sz="2800" dirty="0"/>
              <a:t>Ciclo térmico</a:t>
            </a:r>
          </a:p>
        </p:txBody>
      </p:sp>
      <p:sp>
        <p:nvSpPr>
          <p:cNvPr id="6" name="Espaço Reservado para Conteúdo 5"/>
          <p:cNvSpPr>
            <a:spLocks noGrp="1"/>
          </p:cNvSpPr>
          <p:nvPr>
            <p:ph sz="quarter" idx="4"/>
          </p:nvPr>
        </p:nvSpPr>
        <p:spPr>
          <a:xfrm>
            <a:off x="6443841" y="2176462"/>
            <a:ext cx="4459687" cy="4234873"/>
          </a:xfrm>
        </p:spPr>
        <p:txBody>
          <a:bodyPr/>
          <a:lstStyle/>
          <a:p>
            <a:endParaRPr lang="pt-BR" dirty="0"/>
          </a:p>
          <a:p>
            <a:r>
              <a:rPr lang="pt-BR" dirty="0"/>
              <a:t>É a variação de temperatura (T) em função do tempo (t).</a:t>
            </a:r>
          </a:p>
          <a:p>
            <a:r>
              <a:rPr lang="pt-BR" dirty="0"/>
              <a:t>O calor da operação de soldagem provoca, nos diversos pontos de uma junta, variações de temperatura.</a:t>
            </a:r>
          </a:p>
          <a:p>
            <a:pPr algn="just"/>
            <a:endParaRPr lang="pt-BR" dirty="0"/>
          </a:p>
        </p:txBody>
      </p:sp>
    </p:spTree>
    <p:extLst>
      <p:ext uri="{BB962C8B-B14F-4D97-AF65-F5344CB8AC3E}">
        <p14:creationId xmlns:p14="http://schemas.microsoft.com/office/powerpoint/2010/main" xmlns="" val="258617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Energia elétrica</a:t>
            </a:r>
          </a:p>
        </p:txBody>
      </p:sp>
      <p:sp>
        <p:nvSpPr>
          <p:cNvPr id="7" name="Espaço Reservado para Conteúdo 5"/>
          <p:cNvSpPr>
            <a:spLocks noGrp="1"/>
          </p:cNvSpPr>
          <p:nvPr>
            <p:ph sz="half" idx="2"/>
          </p:nvPr>
        </p:nvSpPr>
        <p:spPr>
          <a:xfrm>
            <a:off x="955964" y="1853248"/>
            <a:ext cx="9573491" cy="4403725"/>
          </a:xfrm>
        </p:spPr>
        <p:txBody>
          <a:bodyPr/>
          <a:lstStyle/>
          <a:p>
            <a:r>
              <a:rPr lang="pt-BR" dirty="0"/>
              <a:t>A sua utilização eficiente deve ser uma preocupação para que os custos de solda e os da empresa não sejam prejudicados.</a:t>
            </a:r>
          </a:p>
          <a:p>
            <a:r>
              <a:rPr lang="pt-BR" dirty="0"/>
              <a:t>Nas aplicações industriais, as fontes de solda são, normalmente, trifásicas e podem gerar grande desperdício de energia se apresentarem baixa eficiência elétrica.</a:t>
            </a:r>
          </a:p>
          <a:p>
            <a:r>
              <a:rPr lang="pt-BR" dirty="0"/>
              <a:t>A fonte de solda ideal seria aquela que apresenta uma relação de 1:1.</a:t>
            </a:r>
          </a:p>
          <a:p>
            <a:r>
              <a:rPr lang="pt-BR" dirty="0"/>
              <a:t>Os geradores de solda rotativos, quando não está soldando, consomem energia elétrica pelo sistema de ventilação e alimentação dos controles internos.</a:t>
            </a:r>
          </a:p>
          <a:p>
            <a:r>
              <a:rPr lang="pt-BR" dirty="0"/>
              <a:t>A desarmonia na rede elétrica e a utilização incorreta dos equipamentos ocasionam desperdício de energia e custos elevados de manutenção.</a:t>
            </a:r>
          </a:p>
        </p:txBody>
      </p:sp>
    </p:spTree>
    <p:extLst>
      <p:ext uri="{BB962C8B-B14F-4D97-AF65-F5344CB8AC3E}">
        <p14:creationId xmlns:p14="http://schemas.microsoft.com/office/powerpoint/2010/main" xmlns="" val="2519867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Defeitos em soldas</a:t>
            </a:r>
          </a:p>
        </p:txBody>
      </p:sp>
      <p:sp>
        <p:nvSpPr>
          <p:cNvPr id="3" name="Espaço Reservado para Texto 2"/>
          <p:cNvSpPr>
            <a:spLocks noGrp="1"/>
          </p:cNvSpPr>
          <p:nvPr>
            <p:ph type="body" idx="1"/>
          </p:nvPr>
        </p:nvSpPr>
        <p:spPr/>
        <p:txBody>
          <a:bodyPr/>
          <a:lstStyle/>
          <a:p>
            <a:r>
              <a:rPr lang="pt-BR" dirty="0"/>
              <a:t>Causas</a:t>
            </a:r>
          </a:p>
        </p:txBody>
      </p:sp>
      <p:sp>
        <p:nvSpPr>
          <p:cNvPr id="4" name="Espaço Reservado para Conteúdo 3"/>
          <p:cNvSpPr>
            <a:spLocks noGrp="1"/>
          </p:cNvSpPr>
          <p:nvPr>
            <p:ph sz="half" idx="2"/>
          </p:nvPr>
        </p:nvSpPr>
        <p:spPr>
          <a:xfrm>
            <a:off x="1103313" y="2667000"/>
            <a:ext cx="4396339" cy="3741738"/>
          </a:xfrm>
        </p:spPr>
        <p:txBody>
          <a:bodyPr/>
          <a:lstStyle/>
          <a:p>
            <a:pPr marL="0" indent="0">
              <a:buNone/>
            </a:pPr>
            <a:r>
              <a:rPr lang="pt-BR" dirty="0"/>
              <a:t>- Descuidos durante a operação de soldagem;</a:t>
            </a:r>
          </a:p>
          <a:p>
            <a:pPr marL="0" indent="0">
              <a:buNone/>
            </a:pPr>
            <a:r>
              <a:rPr lang="pt-BR" dirty="0" smtClean="0"/>
              <a:t>- Falta </a:t>
            </a:r>
            <a:r>
              <a:rPr lang="pt-BR" dirty="0"/>
              <a:t>de treinamento adequado.</a:t>
            </a:r>
          </a:p>
          <a:p>
            <a:endParaRPr lang="pt-BR" dirty="0"/>
          </a:p>
        </p:txBody>
      </p:sp>
      <p:sp>
        <p:nvSpPr>
          <p:cNvPr id="5" name="Espaço Reservado para Texto 4"/>
          <p:cNvSpPr>
            <a:spLocks noGrp="1"/>
          </p:cNvSpPr>
          <p:nvPr>
            <p:ph type="body" sz="quarter" idx="3"/>
          </p:nvPr>
        </p:nvSpPr>
        <p:spPr>
          <a:xfrm>
            <a:off x="6250240" y="1905000"/>
            <a:ext cx="4396339" cy="576262"/>
          </a:xfrm>
        </p:spPr>
        <p:txBody>
          <a:bodyPr/>
          <a:lstStyle/>
          <a:p>
            <a:r>
              <a:rPr lang="pt-BR" dirty="0"/>
              <a:t>Consequências </a:t>
            </a:r>
          </a:p>
        </p:txBody>
      </p:sp>
      <p:sp>
        <p:nvSpPr>
          <p:cNvPr id="6" name="Espaço Reservado para Conteúdo 5"/>
          <p:cNvSpPr>
            <a:spLocks noGrp="1"/>
          </p:cNvSpPr>
          <p:nvPr>
            <p:ph sz="quarter" idx="4"/>
          </p:nvPr>
        </p:nvSpPr>
        <p:spPr>
          <a:xfrm>
            <a:off x="6250239" y="2667000"/>
            <a:ext cx="4396339" cy="3741738"/>
          </a:xfrm>
        </p:spPr>
        <p:txBody>
          <a:bodyPr/>
          <a:lstStyle/>
          <a:p>
            <a:pPr marL="0" indent="0">
              <a:buNone/>
            </a:pPr>
            <a:r>
              <a:rPr lang="pt-BR" dirty="0"/>
              <a:t>- Problemas com trincas a quente e a frio;</a:t>
            </a:r>
          </a:p>
          <a:p>
            <a:pPr marL="0" indent="0">
              <a:buNone/>
            </a:pPr>
            <a:r>
              <a:rPr lang="pt-BR" dirty="0"/>
              <a:t>- Fusão incompleta das paredes laterais;</a:t>
            </a:r>
          </a:p>
          <a:p>
            <a:pPr marL="0" indent="0">
              <a:buNone/>
            </a:pPr>
            <a:r>
              <a:rPr lang="pt-BR" dirty="0"/>
              <a:t>- Inclusão de escória;</a:t>
            </a:r>
          </a:p>
          <a:p>
            <a:endParaRPr lang="pt-BR" dirty="0"/>
          </a:p>
        </p:txBody>
      </p:sp>
      <p:pic>
        <p:nvPicPr>
          <p:cNvPr id="7" name="Imagem 6" descr="defeitos solda"/>
          <p:cNvPicPr/>
          <p:nvPr/>
        </p:nvPicPr>
        <p:blipFill>
          <a:blip r:embed="rId2">
            <a:extLst>
              <a:ext uri="{28A0092B-C50C-407E-A947-70E740481C1C}">
                <a14:useLocalDpi xmlns:a14="http://schemas.microsoft.com/office/drawing/2010/main" xmlns="" val="0"/>
              </a:ext>
            </a:extLst>
          </a:blip>
          <a:srcRect/>
          <a:stretch>
            <a:fillRect/>
          </a:stretch>
        </p:blipFill>
        <p:spPr bwMode="auto">
          <a:xfrm>
            <a:off x="1864488" y="4308764"/>
            <a:ext cx="3635163" cy="2099974"/>
          </a:xfrm>
          <a:prstGeom prst="rect">
            <a:avLst/>
          </a:prstGeom>
          <a:noFill/>
          <a:ln>
            <a:noFill/>
          </a:ln>
        </p:spPr>
      </p:pic>
    </p:spTree>
    <p:extLst>
      <p:ext uri="{BB962C8B-B14F-4D97-AF65-F5344CB8AC3E}">
        <p14:creationId xmlns:p14="http://schemas.microsoft.com/office/powerpoint/2010/main" xmlns="" val="3509165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Histórico</a:t>
            </a:r>
          </a:p>
        </p:txBody>
      </p:sp>
      <p:sp>
        <p:nvSpPr>
          <p:cNvPr id="3" name="Espaço Reservado para Conteúdo 2"/>
          <p:cNvSpPr>
            <a:spLocks noGrp="1"/>
          </p:cNvSpPr>
          <p:nvPr>
            <p:ph idx="1"/>
          </p:nvPr>
        </p:nvSpPr>
        <p:spPr/>
        <p:txBody>
          <a:bodyPr>
            <a:normAutofit/>
          </a:bodyPr>
          <a:lstStyle/>
          <a:p>
            <a:r>
              <a:rPr lang="pt-BR" sz="2200" dirty="0"/>
              <a:t>1801, descoberta do arco elétrico por Sir Humphrey Davis;</a:t>
            </a:r>
          </a:p>
          <a:p>
            <a:r>
              <a:rPr lang="pt-BR" sz="2200" dirty="0"/>
              <a:t>1836, Edmund Davy descobre o Acetileno;</a:t>
            </a:r>
          </a:p>
          <a:p>
            <a:r>
              <a:rPr lang="pt-BR" sz="2200" dirty="0"/>
              <a:t>1885, N. Bernardos e S. Olsewski depositam patente do processo de soldagem por arco elétrico;</a:t>
            </a:r>
          </a:p>
          <a:p>
            <a:r>
              <a:rPr lang="pt-BR" sz="2200" dirty="0"/>
              <a:t>1889, N.G. Slavianoff e C. Coffin substituem o eletrodo de grafite por arame metálico;</a:t>
            </a:r>
          </a:p>
          <a:p>
            <a:r>
              <a:rPr lang="pt-BR" sz="2200" dirty="0"/>
              <a:t>1970, aplicados os primeiros robôs nos processos de soldagem.</a:t>
            </a:r>
          </a:p>
        </p:txBody>
      </p:sp>
    </p:spTree>
    <p:extLst>
      <p:ext uri="{BB962C8B-B14F-4D97-AF65-F5344CB8AC3E}">
        <p14:creationId xmlns:p14="http://schemas.microsoft.com/office/powerpoint/2010/main" xmlns="" val="437293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175627"/>
            <a:ext cx="9404723" cy="1400530"/>
          </a:xfrm>
        </p:spPr>
        <p:txBody>
          <a:bodyPr/>
          <a:lstStyle/>
          <a:p>
            <a:r>
              <a:rPr lang="pt-BR" dirty="0"/>
              <a:t>Evitando defeitos</a:t>
            </a:r>
          </a:p>
        </p:txBody>
      </p:sp>
      <p:sp>
        <p:nvSpPr>
          <p:cNvPr id="4" name="Espaço Reservado para Conteúdo 3"/>
          <p:cNvSpPr>
            <a:spLocks noGrp="1"/>
          </p:cNvSpPr>
          <p:nvPr>
            <p:ph sz="half" idx="2"/>
          </p:nvPr>
        </p:nvSpPr>
        <p:spPr>
          <a:xfrm>
            <a:off x="1228003" y="1094303"/>
            <a:ext cx="8822831" cy="4649211"/>
          </a:xfrm>
        </p:spPr>
        <p:txBody>
          <a:bodyPr>
            <a:normAutofit/>
          </a:bodyPr>
          <a:lstStyle/>
          <a:p>
            <a:r>
              <a:rPr lang="pt-BR" sz="2000" dirty="0"/>
              <a:t>Utilize metais de enchimento de baixo hidrogênio sempre que possível;</a:t>
            </a:r>
          </a:p>
          <a:p>
            <a:r>
              <a:rPr lang="pt-BR" sz="2000" dirty="0"/>
              <a:t>Tome cuidado com o ajuste e o projeto da junta;</a:t>
            </a:r>
          </a:p>
          <a:p>
            <a:r>
              <a:rPr lang="pt-BR" sz="2000" dirty="0"/>
              <a:t>Trate corretamente o material antes e após a soldagem;</a:t>
            </a:r>
          </a:p>
          <a:p>
            <a:r>
              <a:rPr lang="pt-BR" sz="2000" dirty="0"/>
              <a:t>Escolha as resistências adequadas para o metal de enchimento e o material base;</a:t>
            </a:r>
          </a:p>
          <a:p>
            <a:r>
              <a:rPr lang="pt-BR" sz="2000" dirty="0"/>
              <a:t>Implemente um sistema de armazenagem adequado, bem como procedimentos de manuseio apropriados para o metal de enchimento;</a:t>
            </a:r>
          </a:p>
          <a:p>
            <a:r>
              <a:rPr lang="pt-BR" sz="2000" dirty="0"/>
              <a:t>Forneça treinamento adequado.</a:t>
            </a:r>
          </a:p>
          <a:p>
            <a:endParaRPr lang="pt-BR" sz="2000" dirty="0"/>
          </a:p>
        </p:txBody>
      </p:sp>
      <p:pic>
        <p:nvPicPr>
          <p:cNvPr id="7" name="Imagem 6" descr="metais de enchimento"/>
          <p:cNvPicPr/>
          <p:nvPr/>
        </p:nvPicPr>
        <p:blipFill>
          <a:blip r:embed="rId2">
            <a:extLst>
              <a:ext uri="{28A0092B-C50C-407E-A947-70E740481C1C}">
                <a14:useLocalDpi xmlns:a14="http://schemas.microsoft.com/office/drawing/2010/main" xmlns="" val="0"/>
              </a:ext>
            </a:extLst>
          </a:blip>
          <a:srcRect/>
          <a:stretch>
            <a:fillRect/>
          </a:stretch>
        </p:blipFill>
        <p:spPr bwMode="auto">
          <a:xfrm>
            <a:off x="482100" y="5081602"/>
            <a:ext cx="2825895" cy="1591426"/>
          </a:xfrm>
          <a:prstGeom prst="rect">
            <a:avLst/>
          </a:prstGeom>
          <a:noFill/>
          <a:ln>
            <a:noFill/>
          </a:ln>
        </p:spPr>
      </p:pic>
      <p:pic>
        <p:nvPicPr>
          <p:cNvPr id="8" name="Imagem 7" descr="resistencias de metais"/>
          <p:cNvPicPr/>
          <p:nvPr/>
        </p:nvPicPr>
        <p:blipFill>
          <a:blip r:embed="rId3">
            <a:extLst>
              <a:ext uri="{28A0092B-C50C-407E-A947-70E740481C1C}">
                <a14:useLocalDpi xmlns:a14="http://schemas.microsoft.com/office/drawing/2010/main" xmlns="" val="0"/>
              </a:ext>
            </a:extLst>
          </a:blip>
          <a:srcRect/>
          <a:stretch>
            <a:fillRect/>
          </a:stretch>
        </p:blipFill>
        <p:spPr bwMode="auto">
          <a:xfrm>
            <a:off x="3658150" y="5076837"/>
            <a:ext cx="2754706" cy="1613102"/>
          </a:xfrm>
          <a:prstGeom prst="rect">
            <a:avLst/>
          </a:prstGeom>
          <a:noFill/>
          <a:ln>
            <a:noFill/>
          </a:ln>
        </p:spPr>
      </p:pic>
      <p:pic>
        <p:nvPicPr>
          <p:cNvPr id="9" name="Imagem 8" descr="Armazenamento "/>
          <p:cNvPicPr/>
          <p:nvPr/>
        </p:nvPicPr>
        <p:blipFill>
          <a:blip r:embed="rId4">
            <a:extLst>
              <a:ext uri="{28A0092B-C50C-407E-A947-70E740481C1C}">
                <a14:useLocalDpi xmlns:a14="http://schemas.microsoft.com/office/drawing/2010/main" xmlns="" val="0"/>
              </a:ext>
            </a:extLst>
          </a:blip>
          <a:srcRect/>
          <a:stretch>
            <a:fillRect/>
          </a:stretch>
        </p:blipFill>
        <p:spPr bwMode="auto">
          <a:xfrm>
            <a:off x="6763011" y="5059926"/>
            <a:ext cx="1850053" cy="1646925"/>
          </a:xfrm>
          <a:prstGeom prst="rect">
            <a:avLst/>
          </a:prstGeom>
          <a:noFill/>
          <a:ln>
            <a:noFill/>
          </a:ln>
        </p:spPr>
      </p:pic>
      <p:pic>
        <p:nvPicPr>
          <p:cNvPr id="10" name="Imagem 9" descr="treinamento solda"/>
          <p:cNvPicPr/>
          <p:nvPr/>
        </p:nvPicPr>
        <p:blipFill>
          <a:blip r:embed="rId5">
            <a:extLst>
              <a:ext uri="{28A0092B-C50C-407E-A947-70E740481C1C}">
                <a14:useLocalDpi xmlns:a14="http://schemas.microsoft.com/office/drawing/2010/main" xmlns="" val="0"/>
              </a:ext>
            </a:extLst>
          </a:blip>
          <a:srcRect/>
          <a:stretch>
            <a:fillRect/>
          </a:stretch>
        </p:blipFill>
        <p:spPr bwMode="auto">
          <a:xfrm>
            <a:off x="8963219" y="5059926"/>
            <a:ext cx="2559959" cy="1613102"/>
          </a:xfrm>
          <a:prstGeom prst="rect">
            <a:avLst/>
          </a:prstGeom>
          <a:noFill/>
          <a:ln>
            <a:noFill/>
          </a:ln>
        </p:spPr>
      </p:pic>
    </p:spTree>
    <p:extLst>
      <p:ext uri="{BB962C8B-B14F-4D97-AF65-F5344CB8AC3E}">
        <p14:creationId xmlns:p14="http://schemas.microsoft.com/office/powerpoint/2010/main" xmlns="" val="2180719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52627"/>
          </a:xfrm>
        </p:spPr>
        <p:txBody>
          <a:bodyPr/>
          <a:lstStyle/>
          <a:p>
            <a:r>
              <a:rPr lang="pt-BR" dirty="0" smtClean="0"/>
              <a:t>Referências</a:t>
            </a:r>
            <a:r>
              <a:rPr lang="pt-BR" dirty="0"/>
              <a:t>:</a:t>
            </a:r>
            <a:br>
              <a:rPr lang="pt-BR" dirty="0"/>
            </a:br>
            <a:endParaRPr lang="pt-BR" dirty="0"/>
          </a:p>
        </p:txBody>
      </p:sp>
      <p:sp>
        <p:nvSpPr>
          <p:cNvPr id="7" name="Espaço Reservado para Conteúdo 6"/>
          <p:cNvSpPr>
            <a:spLocks noGrp="1"/>
          </p:cNvSpPr>
          <p:nvPr>
            <p:ph idx="1"/>
          </p:nvPr>
        </p:nvSpPr>
        <p:spPr>
          <a:xfrm>
            <a:off x="1103312" y="1274618"/>
            <a:ext cx="10451379" cy="5583382"/>
          </a:xfrm>
        </p:spPr>
        <p:txBody>
          <a:bodyPr>
            <a:normAutofit/>
          </a:bodyPr>
          <a:lstStyle/>
          <a:p>
            <a:r>
              <a:rPr lang="pt-BR" sz="1100" dirty="0">
                <a:hlinkClick r:id="rId2"/>
              </a:rPr>
              <a:t>http://wwwo.metalica.com.br/processos-de-soldagem</a:t>
            </a:r>
            <a:endParaRPr lang="pt-BR" sz="1100" dirty="0"/>
          </a:p>
          <a:p>
            <a:r>
              <a:rPr lang="pt-BR" sz="1100" dirty="0">
                <a:hlinkClick r:id="rId3"/>
              </a:rPr>
              <a:t>http://www.infosolda.com.br/biblioteca-digital/livros-senai/processos/182-soldagem-por-resistencia-caracteristicas.html</a:t>
            </a:r>
            <a:endParaRPr lang="pt-BR" sz="1100" dirty="0"/>
          </a:p>
          <a:p>
            <a:r>
              <a:rPr lang="pt-BR" sz="1100" dirty="0">
                <a:hlinkClick r:id="rId4"/>
              </a:rPr>
              <a:t>http://www.infosolda.com.br/biblioteca-digital/livros-senai/processos/185-soldagem-por-resistencia-tipos-de-soldagem-por-resistencia.html</a:t>
            </a:r>
            <a:endParaRPr lang="pt-BR" sz="1100" dirty="0"/>
          </a:p>
          <a:p>
            <a:r>
              <a:rPr lang="pt-BR" sz="1100" dirty="0"/>
              <a:t>https://pt.wikipedia.org/wiki/Soldagem</a:t>
            </a:r>
          </a:p>
          <a:p>
            <a:r>
              <a:rPr lang="pt-BR" sz="1100" dirty="0">
                <a:hlinkClick r:id="rId5"/>
              </a:rPr>
              <a:t>http://www.esab.com.br/br/pt/education/blog/processo_soldagem_eletrodo_reves</a:t>
            </a:r>
            <a:endParaRPr lang="pt-BR" sz="1100" dirty="0"/>
          </a:p>
          <a:p>
            <a:r>
              <a:rPr lang="pt-BR" sz="1100" dirty="0">
                <a:hlinkClick r:id="rId6"/>
              </a:rPr>
              <a:t>http://www.weldvision.com.br/como-definir-qual-o-melhor-processo-de-soldagem/tido_mma_smaw.cfm</a:t>
            </a:r>
            <a:endParaRPr lang="pt-BR" sz="1100" dirty="0"/>
          </a:p>
          <a:p>
            <a:r>
              <a:rPr lang="pt-BR" sz="1100" dirty="0">
                <a:hlinkClick r:id="rId7"/>
              </a:rPr>
              <a:t>http://soldagemebrasagem.blogspot.com.br/2012/04/historia-da-soldagem.html</a:t>
            </a:r>
            <a:endParaRPr lang="pt-BR" sz="1100" dirty="0"/>
          </a:p>
          <a:p>
            <a:r>
              <a:rPr lang="pt-BR" sz="1100" dirty="0">
                <a:hlinkClick r:id="rId8"/>
              </a:rPr>
              <a:t>http://www.esab.com.br/br/pt/education/blog/maquina-de-solda-eletrodos-inversor-ou-transformador.cfm</a:t>
            </a:r>
            <a:endParaRPr lang="pt-BR" sz="1100" dirty="0"/>
          </a:p>
          <a:p>
            <a:r>
              <a:rPr lang="pt-BR" sz="1100" dirty="0">
                <a:hlinkClick r:id="rId9"/>
              </a:rPr>
              <a:t>https://www.youtube.com/watch?v=uM8m001axhQ</a:t>
            </a:r>
            <a:endParaRPr lang="pt-BR" sz="1100" dirty="0"/>
          </a:p>
          <a:p>
            <a:r>
              <a:rPr lang="pt-BR" sz="1100" dirty="0">
                <a:hlinkClick r:id="rId10"/>
              </a:rPr>
              <a:t>https://pt.wikipedia.org/wiki/Soldagem_MIG/MAG</a:t>
            </a:r>
            <a:endParaRPr lang="pt-BR" sz="1100" dirty="0"/>
          </a:p>
          <a:p>
            <a:r>
              <a:rPr lang="pt-BR" sz="1100" dirty="0">
                <a:hlinkClick r:id="rId11"/>
              </a:rPr>
              <a:t>http://www.infosolda.com.br/biblioteca-digital/livros-senai/fundamentos/53-era-moderna.html</a:t>
            </a:r>
            <a:endParaRPr lang="pt-BR" sz="1100" dirty="0"/>
          </a:p>
          <a:p>
            <a:r>
              <a:rPr lang="pt-BR" sz="1100" dirty="0">
                <a:hlinkClick r:id="rId12"/>
              </a:rPr>
              <a:t>http://www.ebah.com.br/content/ABAAAAqswAL/soldagem</a:t>
            </a:r>
            <a:endParaRPr lang="pt-BR" sz="1100" dirty="0"/>
          </a:p>
          <a:p>
            <a:r>
              <a:rPr lang="pt-BR" sz="1100" dirty="0">
                <a:hlinkClick r:id="rId13"/>
              </a:rPr>
              <a:t>https://pt.wikipedia.org/wiki/Soldagem_com_hidrog%C3%AAnio_at%C3%B4micohttps://pt.wikipedia.org/wiki/Soldagem_por_arco_submerso</a:t>
            </a:r>
            <a:endParaRPr lang="pt-BR" sz="1100" dirty="0"/>
          </a:p>
          <a:p>
            <a:r>
              <a:rPr lang="pt-BR" sz="1100" dirty="0">
                <a:hlinkClick r:id="rId14"/>
              </a:rPr>
              <a:t>http://aventa.com.br/novidades/5-vantagens-da-soldagem-migmag</a:t>
            </a:r>
            <a:endParaRPr lang="pt-BR" sz="1100" dirty="0"/>
          </a:p>
          <a:p>
            <a:r>
              <a:rPr lang="pt-BR" sz="1100" dirty="0">
                <a:hlinkClick r:id="rId15"/>
              </a:rPr>
              <a:t>https://pt.wikipedia.org/wiki/Soldagem_a_arco_el%C3%A9trico_com_eletrodo_revestido</a:t>
            </a:r>
            <a:endParaRPr lang="pt-BR" sz="1100" dirty="0"/>
          </a:p>
          <a:p>
            <a:r>
              <a:rPr lang="pt-BR" sz="1100" dirty="0">
                <a:hlinkClick r:id="rId16"/>
              </a:rPr>
              <a:t>https://pt.wikipedia.org/wiki/Soldagem_TIG</a:t>
            </a:r>
            <a:endParaRPr lang="pt-BR" sz="1100" dirty="0"/>
          </a:p>
          <a:p>
            <a:r>
              <a:rPr lang="pt-BR" sz="1100" dirty="0"/>
              <a:t>http://cursos.unisanta.br/mecanica/ciclo10/CAPIT1.pdf</a:t>
            </a:r>
          </a:p>
        </p:txBody>
      </p:sp>
    </p:spTree>
    <p:extLst>
      <p:ext uri="{BB962C8B-B14F-4D97-AF65-F5344CB8AC3E}">
        <p14:creationId xmlns:p14="http://schemas.microsoft.com/office/powerpoint/2010/main" xmlns="" val="156956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que ocorre?</a:t>
            </a:r>
          </a:p>
        </p:txBody>
      </p:sp>
      <p:sp>
        <p:nvSpPr>
          <p:cNvPr id="3" name="Espaço Reservado para Conteúdo 2"/>
          <p:cNvSpPr>
            <a:spLocks noGrp="1"/>
          </p:cNvSpPr>
          <p:nvPr>
            <p:ph idx="1"/>
          </p:nvPr>
        </p:nvSpPr>
        <p:spPr>
          <a:xfrm>
            <a:off x="1104293" y="1615036"/>
            <a:ext cx="8946541" cy="4195481"/>
          </a:xfrm>
        </p:spPr>
        <p:txBody>
          <a:bodyPr>
            <a:normAutofit/>
          </a:bodyPr>
          <a:lstStyle/>
          <a:p>
            <a:r>
              <a:rPr lang="pt-BR" sz="2400" dirty="0"/>
              <a:t>Aproximação das superfícies das peças criando ligações químicas entre os átomos.</a:t>
            </a:r>
          </a:p>
          <a:p>
            <a:r>
              <a:rPr lang="pt-BR" sz="2400" dirty="0"/>
              <a:t>Para alguns materiais a soldagem não ocorre tão facilmente. </a:t>
            </a:r>
          </a:p>
        </p:txBody>
      </p:sp>
      <p:pic>
        <p:nvPicPr>
          <p:cNvPr id="4" name="Imagem 3" descr=" Figura 1 - Formação teórica de uma solda pela aproximação das superfícies das peças">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806621" y="3643745"/>
            <a:ext cx="6101851" cy="2576165"/>
          </a:xfrm>
          <a:prstGeom prst="rect">
            <a:avLst/>
          </a:prstGeom>
          <a:noFill/>
          <a:ln>
            <a:noFill/>
          </a:ln>
        </p:spPr>
      </p:pic>
    </p:spTree>
    <p:extLst>
      <p:ext uri="{BB962C8B-B14F-4D97-AF65-F5344CB8AC3E}">
        <p14:creationId xmlns:p14="http://schemas.microsoft.com/office/powerpoint/2010/main" xmlns="" val="298744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Soluções para as dificuldades</a:t>
            </a:r>
          </a:p>
        </p:txBody>
      </p:sp>
      <p:sp>
        <p:nvSpPr>
          <p:cNvPr id="3" name="Espaço Reservado para Conteúdo 2"/>
          <p:cNvSpPr>
            <a:spLocks noGrp="1"/>
          </p:cNvSpPr>
          <p:nvPr>
            <p:ph idx="1"/>
          </p:nvPr>
        </p:nvSpPr>
        <p:spPr>
          <a:xfrm>
            <a:off x="1103312" y="2052918"/>
            <a:ext cx="5449888" cy="4195481"/>
          </a:xfrm>
        </p:spPr>
        <p:txBody>
          <a:bodyPr/>
          <a:lstStyle/>
          <a:p>
            <a:r>
              <a:rPr lang="pt-BR" dirty="0"/>
              <a:t>Deformar as superfícies em contato por meio de pressão</a:t>
            </a:r>
          </a:p>
          <a:p>
            <a:endParaRPr lang="pt-BR" dirty="0"/>
          </a:p>
          <a:p>
            <a:endParaRPr lang="pt-BR" dirty="0"/>
          </a:p>
          <a:p>
            <a:endParaRPr lang="pt-BR" dirty="0"/>
          </a:p>
          <a:p>
            <a:r>
              <a:rPr lang="pt-BR" dirty="0"/>
              <a:t>Aquecer localmente a região a ser soldada até a sua fusão</a:t>
            </a:r>
          </a:p>
          <a:p>
            <a:endParaRPr lang="pt-BR" dirty="0"/>
          </a:p>
        </p:txBody>
      </p:sp>
      <p:pic>
        <p:nvPicPr>
          <p:cNvPr id="4" name="Imagem 3" descr="Figura 2 - Soldagem por pressão (esquemática)">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7867650" y="2052918"/>
            <a:ext cx="3257550" cy="1833282"/>
          </a:xfrm>
          <a:prstGeom prst="rect">
            <a:avLst/>
          </a:prstGeom>
          <a:noFill/>
          <a:ln>
            <a:noFill/>
          </a:ln>
        </p:spPr>
      </p:pic>
      <p:pic>
        <p:nvPicPr>
          <p:cNvPr id="5" name="Imagem 4" descr="Figura 3 - Soldagem por fusão (esquemática)">
            <a:hlinkClick r:id="rId4"/>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680776" y="4381501"/>
            <a:ext cx="4444424" cy="1524000"/>
          </a:xfrm>
          <a:prstGeom prst="rect">
            <a:avLst/>
          </a:prstGeom>
          <a:noFill/>
          <a:ln>
            <a:noFill/>
          </a:ln>
        </p:spPr>
      </p:pic>
    </p:spTree>
    <p:extLst>
      <p:ext uri="{BB962C8B-B14F-4D97-AF65-F5344CB8AC3E}">
        <p14:creationId xmlns:p14="http://schemas.microsoft.com/office/powerpoint/2010/main" xmlns="" val="1687567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549700"/>
            <a:ext cx="9404723" cy="1400530"/>
          </a:xfrm>
        </p:spPr>
        <p:txBody>
          <a:bodyPr/>
          <a:lstStyle/>
          <a:p>
            <a:r>
              <a:rPr lang="pt-BR" dirty="0"/>
              <a:t>Vantagens</a:t>
            </a:r>
          </a:p>
        </p:txBody>
      </p:sp>
      <p:sp>
        <p:nvSpPr>
          <p:cNvPr id="3" name="Espaço Reservado para Conteúdo 2"/>
          <p:cNvSpPr>
            <a:spLocks noGrp="1"/>
          </p:cNvSpPr>
          <p:nvPr>
            <p:ph idx="1"/>
          </p:nvPr>
        </p:nvSpPr>
        <p:spPr>
          <a:xfrm>
            <a:off x="997784" y="2468554"/>
            <a:ext cx="8946541" cy="4195481"/>
          </a:xfrm>
        </p:spPr>
        <p:txBody>
          <a:bodyPr/>
          <a:lstStyle/>
          <a:p>
            <a:endParaRPr lang="pt-BR" sz="2400" dirty="0"/>
          </a:p>
          <a:p>
            <a:r>
              <a:rPr lang="pt-BR" sz="2400" dirty="0"/>
              <a:t>Custo, em geral, razoável;</a:t>
            </a:r>
          </a:p>
          <a:p>
            <a:pPr lvl="0"/>
            <a:r>
              <a:rPr lang="pt-BR" sz="2400" dirty="0"/>
              <a:t>Grande variedade de processos;</a:t>
            </a:r>
          </a:p>
          <a:p>
            <a:r>
              <a:rPr lang="pt-BR" sz="2400" dirty="0"/>
              <a:t>Operação manual ou automática;</a:t>
            </a:r>
          </a:p>
          <a:p>
            <a:r>
              <a:rPr lang="pt-BR" sz="2400" dirty="0"/>
              <a:t>Junta não apresenta problemas de perda de aperto.</a:t>
            </a:r>
          </a:p>
          <a:p>
            <a:pPr marL="0" indent="0">
              <a:buNone/>
            </a:pPr>
            <a:endParaRPr lang="pt-BR" dirty="0"/>
          </a:p>
          <a:p>
            <a:endParaRPr lang="pt-BR" dirty="0"/>
          </a:p>
          <a:p>
            <a:endParaRPr lang="pt-BR" dirty="0"/>
          </a:p>
          <a:p>
            <a:endParaRPr lang="pt-BR" dirty="0"/>
          </a:p>
          <a:p>
            <a:endParaRPr lang="pt-BR" dirty="0"/>
          </a:p>
          <a:p>
            <a:endParaRPr lang="pt-BR" dirty="0"/>
          </a:p>
        </p:txBody>
      </p:sp>
      <p:pic>
        <p:nvPicPr>
          <p:cNvPr id="5" name="Imagem 4"/>
          <p:cNvPicPr>
            <a:picLocks noChangeAspect="1"/>
          </p:cNvPicPr>
          <p:nvPr/>
        </p:nvPicPr>
        <p:blipFill>
          <a:blip r:embed="rId2"/>
          <a:stretch>
            <a:fillRect/>
          </a:stretch>
        </p:blipFill>
        <p:spPr>
          <a:xfrm>
            <a:off x="6964804" y="1950230"/>
            <a:ext cx="4718380" cy="2022163"/>
          </a:xfrm>
          <a:prstGeom prst="rect">
            <a:avLst/>
          </a:prstGeom>
        </p:spPr>
      </p:pic>
    </p:spTree>
    <p:extLst>
      <p:ext uri="{BB962C8B-B14F-4D97-AF65-F5344CB8AC3E}">
        <p14:creationId xmlns:p14="http://schemas.microsoft.com/office/powerpoint/2010/main" xmlns="" val="3147215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652388"/>
            <a:ext cx="9404723" cy="1400530"/>
          </a:xfrm>
        </p:spPr>
        <p:txBody>
          <a:bodyPr/>
          <a:lstStyle/>
          <a:p>
            <a:r>
              <a:rPr lang="pt-BR" dirty="0"/>
              <a:t>Desvantagens</a:t>
            </a:r>
          </a:p>
        </p:txBody>
      </p:sp>
      <p:sp>
        <p:nvSpPr>
          <p:cNvPr id="3" name="Espaço Reservado para Conteúdo 2"/>
          <p:cNvSpPr>
            <a:spLocks noGrp="1"/>
          </p:cNvSpPr>
          <p:nvPr>
            <p:ph idx="1"/>
          </p:nvPr>
        </p:nvSpPr>
        <p:spPr>
          <a:xfrm>
            <a:off x="1103312" y="2662519"/>
            <a:ext cx="8946541" cy="4195481"/>
          </a:xfrm>
        </p:spPr>
        <p:txBody>
          <a:bodyPr/>
          <a:lstStyle/>
          <a:p>
            <a:r>
              <a:rPr lang="pt-BR" sz="2400" dirty="0"/>
              <a:t>Não pode ser desmontada;</a:t>
            </a:r>
          </a:p>
          <a:p>
            <a:r>
              <a:rPr lang="pt-BR" sz="2400" dirty="0"/>
              <a:t>Requer considerável habilidade do operador;</a:t>
            </a:r>
          </a:p>
          <a:p>
            <a:r>
              <a:rPr lang="pt-BR" sz="2400" dirty="0"/>
              <a:t>Pode afetar microestrutura e propriedades das partes;</a:t>
            </a:r>
          </a:p>
          <a:p>
            <a:endParaRPr lang="pt-BR" sz="2400" dirty="0"/>
          </a:p>
          <a:p>
            <a:endParaRPr lang="pt-BR" dirty="0"/>
          </a:p>
        </p:txBody>
      </p:sp>
    </p:spTree>
    <p:extLst>
      <p:ext uri="{BB962C8B-B14F-4D97-AF65-F5344CB8AC3E}">
        <p14:creationId xmlns:p14="http://schemas.microsoft.com/office/powerpoint/2010/main" xmlns="" val="77076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587360"/>
            <a:ext cx="9404723" cy="1400530"/>
          </a:xfrm>
        </p:spPr>
        <p:txBody>
          <a:bodyPr/>
          <a:lstStyle/>
          <a:p>
            <a:r>
              <a:rPr lang="pt-BR" dirty="0"/>
              <a:t>A importância da proteção da solda contra os gases atmosféricos.</a:t>
            </a:r>
          </a:p>
        </p:txBody>
      </p:sp>
      <p:sp>
        <p:nvSpPr>
          <p:cNvPr id="3" name="Espaço Reservado para Conteúdo 2"/>
          <p:cNvSpPr>
            <a:spLocks noGrp="1"/>
          </p:cNvSpPr>
          <p:nvPr>
            <p:ph idx="1"/>
          </p:nvPr>
        </p:nvSpPr>
        <p:spPr>
          <a:xfrm>
            <a:off x="1104293" y="2662519"/>
            <a:ext cx="8946541" cy="4195481"/>
          </a:xfrm>
        </p:spPr>
        <p:txBody>
          <a:bodyPr/>
          <a:lstStyle/>
          <a:p>
            <a:r>
              <a:rPr lang="pt-BR" dirty="0"/>
              <a:t>São utilizados gases ativos ou inertes no processo de solda para </a:t>
            </a:r>
            <a:r>
              <a:rPr lang="pt-BR" dirty="0" smtClean="0"/>
              <a:t>protegê-la </a:t>
            </a:r>
            <a:r>
              <a:rPr lang="pt-BR" dirty="0"/>
              <a:t>da oxidação e da formação de nitritos. </a:t>
            </a:r>
          </a:p>
          <a:p>
            <a:r>
              <a:rPr lang="pt-BR" dirty="0"/>
              <a:t>O manganês, o carbono e o silício são queimados (oxidados) na presença de oxigênio atmosférico, alterando as propriedades mecânicas do metal.</a:t>
            </a:r>
          </a:p>
          <a:p>
            <a:r>
              <a:rPr lang="pt-BR" dirty="0"/>
              <a:t>Nas altas temperaturas da soldagem ocorre a formação de nitreto de ferro que torna o aço frágil (pequena formação, mas fatal).</a:t>
            </a:r>
          </a:p>
          <a:p>
            <a:endParaRPr lang="pt-BR" dirty="0"/>
          </a:p>
        </p:txBody>
      </p:sp>
    </p:spTree>
    <p:extLst>
      <p:ext uri="{BB962C8B-B14F-4D97-AF65-F5344CB8AC3E}">
        <p14:creationId xmlns:p14="http://schemas.microsoft.com/office/powerpoint/2010/main" xmlns="" val="199571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EPI (</a:t>
            </a:r>
            <a:r>
              <a:rPr lang="pt-BR" dirty="0"/>
              <a:t>equipamentos de proteção individual) para soldagem</a:t>
            </a:r>
          </a:p>
        </p:txBody>
      </p:sp>
      <p:sp>
        <p:nvSpPr>
          <p:cNvPr id="3" name="Espaço Reservado para Conteúdo 2"/>
          <p:cNvSpPr>
            <a:spLocks noGrp="1"/>
          </p:cNvSpPr>
          <p:nvPr>
            <p:ph idx="1"/>
          </p:nvPr>
        </p:nvSpPr>
        <p:spPr>
          <a:xfrm>
            <a:off x="1103312" y="2523972"/>
            <a:ext cx="8946541" cy="4195481"/>
          </a:xfrm>
        </p:spPr>
        <p:txBody>
          <a:bodyPr>
            <a:normAutofit/>
          </a:bodyPr>
          <a:lstStyle/>
          <a:p>
            <a:r>
              <a:rPr lang="pt-BR" dirty="0"/>
              <a:t>Aventais raspa</a:t>
            </a:r>
          </a:p>
          <a:p>
            <a:r>
              <a:rPr lang="pt-BR" dirty="0"/>
              <a:t>Protetores auriculares</a:t>
            </a:r>
          </a:p>
          <a:p>
            <a:r>
              <a:rPr lang="pt-BR" dirty="0"/>
              <a:t>Máscara para fumos de solda</a:t>
            </a:r>
          </a:p>
          <a:p>
            <a:r>
              <a:rPr lang="pt-BR" dirty="0"/>
              <a:t>Luvas de vaqueta ou de raspa</a:t>
            </a:r>
          </a:p>
          <a:p>
            <a:r>
              <a:rPr lang="pt-BR" dirty="0"/>
              <a:t>Botas de proteção com solado isolante</a:t>
            </a:r>
          </a:p>
          <a:p>
            <a:r>
              <a:rPr lang="pt-BR" dirty="0"/>
              <a:t>Máscaras de solda com </a:t>
            </a:r>
            <a:r>
              <a:rPr lang="pt-BR" dirty="0" smtClean="0"/>
              <a:t>lentes </a:t>
            </a:r>
            <a:r>
              <a:rPr lang="pt-BR" dirty="0"/>
              <a:t>na tonalidade correta</a:t>
            </a:r>
          </a:p>
          <a:p>
            <a:endParaRPr lang="pt-BR" dirty="0"/>
          </a:p>
          <a:p>
            <a:endParaRPr lang="pt-BR" dirty="0"/>
          </a:p>
          <a:p>
            <a:endParaRPr lang="pt-BR" dirty="0"/>
          </a:p>
        </p:txBody>
      </p:sp>
      <p:pic>
        <p:nvPicPr>
          <p:cNvPr id="5" name="Imagem 4"/>
          <p:cNvPicPr>
            <a:picLocks noChangeAspect="1"/>
          </p:cNvPicPr>
          <p:nvPr/>
        </p:nvPicPr>
        <p:blipFill>
          <a:blip r:embed="rId2"/>
          <a:stretch>
            <a:fillRect/>
          </a:stretch>
        </p:blipFill>
        <p:spPr>
          <a:xfrm>
            <a:off x="8475694" y="2171903"/>
            <a:ext cx="3148318" cy="3148318"/>
          </a:xfrm>
          <a:prstGeom prst="rect">
            <a:avLst/>
          </a:prstGeom>
        </p:spPr>
      </p:pic>
    </p:spTree>
    <p:extLst>
      <p:ext uri="{BB962C8B-B14F-4D97-AF65-F5344CB8AC3E}">
        <p14:creationId xmlns:p14="http://schemas.microsoft.com/office/powerpoint/2010/main" xmlns="" val="1601854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1237</TotalTime>
  <Words>1617</Words>
  <Application>Microsoft Office PowerPoint</Application>
  <PresentationFormat>Personalizar</PresentationFormat>
  <Paragraphs>224</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Íon</vt:lpstr>
      <vt:lpstr>Soldagem</vt:lpstr>
      <vt:lpstr>O que é a soldagem?</vt:lpstr>
      <vt:lpstr>Histórico</vt:lpstr>
      <vt:lpstr>O que ocorre?</vt:lpstr>
      <vt:lpstr>Soluções para as dificuldades</vt:lpstr>
      <vt:lpstr>Vantagens</vt:lpstr>
      <vt:lpstr>Desvantagens</vt:lpstr>
      <vt:lpstr>A importância da proteção da solda contra os gases atmosféricos.</vt:lpstr>
      <vt:lpstr>EPI (equipamentos de proteção individual) para soldagem</vt:lpstr>
      <vt:lpstr>Cordão de solda</vt:lpstr>
      <vt:lpstr>Processos de soldagem</vt:lpstr>
      <vt:lpstr>Soldagem por eletrodo revestido</vt:lpstr>
      <vt:lpstr>Soldagem por eletrodo revestido</vt:lpstr>
      <vt:lpstr>Soldagem MIG/MAG  </vt:lpstr>
      <vt:lpstr>Soldagem MIG/MAG</vt:lpstr>
      <vt:lpstr>Soldagem de pinos</vt:lpstr>
      <vt:lpstr>Soldagem TIG</vt:lpstr>
      <vt:lpstr>Soldagem TIG</vt:lpstr>
      <vt:lpstr>Soldagem por resistência elétrica </vt:lpstr>
      <vt:lpstr>Soldagem por Arame Tubular</vt:lpstr>
      <vt:lpstr>Soldagem por Arame Tubular</vt:lpstr>
      <vt:lpstr>Soldagem por Arco Submerso</vt:lpstr>
      <vt:lpstr>Soldagem Plasma</vt:lpstr>
      <vt:lpstr>Soldagem sob escória eletrocondutora </vt:lpstr>
      <vt:lpstr>Energia de soldagem</vt:lpstr>
      <vt:lpstr>Influência da temperatura</vt:lpstr>
      <vt:lpstr>Slide 27</vt:lpstr>
      <vt:lpstr>Energia elétrica</vt:lpstr>
      <vt:lpstr>Defeitos em soldas</vt:lpstr>
      <vt:lpstr>Evitando defeitos</vt:lpstr>
      <vt:lpstr>Referências: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Soldagem</dc:title>
  <dc:creator>Gabriel Longen Podgaietsky</dc:creator>
  <cp:lastModifiedBy> </cp:lastModifiedBy>
  <cp:revision>56</cp:revision>
  <dcterms:created xsi:type="dcterms:W3CDTF">2017-04-10T20:22:24Z</dcterms:created>
  <dcterms:modified xsi:type="dcterms:W3CDTF">2017-04-17T21:51:59Z</dcterms:modified>
</cp:coreProperties>
</file>